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7" r:id="rId2"/>
    <p:sldId id="259" r:id="rId3"/>
    <p:sldId id="260" r:id="rId4"/>
    <p:sldId id="261" r:id="rId5"/>
    <p:sldId id="262" r:id="rId6"/>
    <p:sldId id="263" r:id="rId7"/>
    <p:sldId id="264" r:id="rId8"/>
    <p:sldId id="265"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1pPr>
    <a:lvl2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2pPr>
    <a:lvl3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3pPr>
    <a:lvl4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4pPr>
    <a:lvl5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5pPr>
    <a:lvl6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6pPr>
    <a:lvl7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7pPr>
    <a:lvl8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8pPr>
    <a:lvl9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4D4D4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4D4D4D"/>
        </a:fontRef>
        <a:srgbClr val="4D4D4D"/>
      </a:tcTxStyle>
      <a:tcStyle>
        <a:tcBdr>
          <a:left>
            <a:ln w="12700" cap="flat">
              <a:noFill/>
              <a:miter lim="400000"/>
            </a:ln>
          </a:left>
          <a:right>
            <a:ln w="12700" cap="flat">
              <a:noFill/>
              <a:miter lim="400000"/>
            </a:ln>
          </a:right>
          <a:top>
            <a:ln w="50800" cap="flat">
              <a:solidFill>
                <a:srgbClr val="4D4D4D"/>
              </a:solidFill>
              <a:prstDash val="solid"/>
              <a:round/>
            </a:ln>
          </a:top>
          <a:bottom>
            <a:ln w="25400" cap="flat">
              <a:solidFill>
                <a:srgbClr val="4D4D4D"/>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4D4D4D"/>
              </a:solidFill>
              <a:prstDash val="solid"/>
              <a:round/>
            </a:ln>
          </a:top>
          <a:bottom>
            <a:ln w="25400" cap="flat">
              <a:solidFill>
                <a:srgbClr val="4D4D4D"/>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D4D4D"/>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D4D4D"/>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D4D4D"/>
          </a:solidFill>
        </a:fill>
      </a:tcStyle>
    </a:firstRow>
  </a:tblStyle>
  <a:tblStyle styleId="{2708684C-4D16-4618-839F-0558EEFCDFE6}" styleName="">
    <a:tblBg/>
    <a:wholeTbl>
      <a:tcTxStyle b="off" i="off">
        <a:font>
          <a:latin typeface="Helvetica Neue Medium"/>
          <a:ea typeface="Helvetica Neue Medium"/>
          <a:cs typeface="Helvetica Neue Medium"/>
        </a:font>
        <a:srgbClr val="4D4D4D"/>
      </a:tcTxStyle>
      <a:tcStyle>
        <a:tcBdr>
          <a:left>
            <a:ln w="12700" cap="flat">
              <a:solidFill>
                <a:srgbClr val="4D4D4D"/>
              </a:solidFill>
              <a:prstDash val="solid"/>
              <a:round/>
            </a:ln>
          </a:left>
          <a:right>
            <a:ln w="12700" cap="flat">
              <a:solidFill>
                <a:srgbClr val="4D4D4D"/>
              </a:solidFill>
              <a:prstDash val="solid"/>
              <a:round/>
            </a:ln>
          </a:right>
          <a:top>
            <a:ln w="12700" cap="flat">
              <a:solidFill>
                <a:srgbClr val="4D4D4D"/>
              </a:solidFill>
              <a:prstDash val="solid"/>
              <a:round/>
            </a:ln>
          </a:top>
          <a:bottom>
            <a:ln w="127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solidFill>
            <a:srgbClr val="4D4D4D">
              <a:alpha val="20000"/>
            </a:srgbClr>
          </a:solidFill>
        </a:fill>
      </a:tcStyle>
    </a:wholeTbl>
    <a:band2H>
      <a:tcTxStyle/>
      <a:tcStyle>
        <a:tcBdr/>
        <a:fill>
          <a:solidFill>
            <a:srgbClr val="FFFFFF"/>
          </a:solidFill>
        </a:fill>
      </a:tcStyle>
    </a:band2H>
    <a:firstCol>
      <a:tcTxStyle b="on" i="off">
        <a:fontRef idx="minor">
          <a:srgbClr val="4D4D4D"/>
        </a:fontRef>
        <a:srgbClr val="4D4D4D"/>
      </a:tcTxStyle>
      <a:tcStyle>
        <a:tcBdr>
          <a:left>
            <a:ln w="12700" cap="flat">
              <a:solidFill>
                <a:srgbClr val="4D4D4D"/>
              </a:solidFill>
              <a:prstDash val="solid"/>
              <a:round/>
            </a:ln>
          </a:left>
          <a:right>
            <a:ln w="12700" cap="flat">
              <a:solidFill>
                <a:srgbClr val="4D4D4D"/>
              </a:solidFill>
              <a:prstDash val="solid"/>
              <a:round/>
            </a:ln>
          </a:right>
          <a:top>
            <a:ln w="12700" cap="flat">
              <a:solidFill>
                <a:srgbClr val="4D4D4D"/>
              </a:solidFill>
              <a:prstDash val="solid"/>
              <a:round/>
            </a:ln>
          </a:top>
          <a:bottom>
            <a:ln w="127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solidFill>
            <a:srgbClr val="4D4D4D">
              <a:alpha val="20000"/>
            </a:srgbClr>
          </a:solidFill>
        </a:fill>
      </a:tcStyle>
    </a:firstCol>
    <a:lastRow>
      <a:tcTxStyle b="on" i="off">
        <a:fontRef idx="minor">
          <a:srgbClr val="4D4D4D"/>
        </a:fontRef>
        <a:srgbClr val="4D4D4D"/>
      </a:tcTxStyle>
      <a:tcStyle>
        <a:tcBdr>
          <a:left>
            <a:ln w="12700" cap="flat">
              <a:solidFill>
                <a:srgbClr val="4D4D4D"/>
              </a:solidFill>
              <a:prstDash val="solid"/>
              <a:round/>
            </a:ln>
          </a:left>
          <a:right>
            <a:ln w="12700" cap="flat">
              <a:solidFill>
                <a:srgbClr val="4D4D4D"/>
              </a:solidFill>
              <a:prstDash val="solid"/>
              <a:round/>
            </a:ln>
          </a:right>
          <a:top>
            <a:ln w="50800" cap="flat">
              <a:solidFill>
                <a:srgbClr val="4D4D4D"/>
              </a:solidFill>
              <a:prstDash val="solid"/>
              <a:round/>
            </a:ln>
          </a:top>
          <a:bottom>
            <a:ln w="127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noFill/>
        </a:fill>
      </a:tcStyle>
    </a:lastRow>
    <a:firstRow>
      <a:tcTxStyle b="on" i="off">
        <a:fontRef idx="minor">
          <a:srgbClr val="4D4D4D"/>
        </a:fontRef>
        <a:srgbClr val="4D4D4D"/>
      </a:tcTxStyle>
      <a:tcStyle>
        <a:tcBdr>
          <a:left>
            <a:ln w="12700" cap="flat">
              <a:solidFill>
                <a:srgbClr val="4D4D4D"/>
              </a:solidFill>
              <a:prstDash val="solid"/>
              <a:round/>
            </a:ln>
          </a:left>
          <a:right>
            <a:ln w="12700" cap="flat">
              <a:solidFill>
                <a:srgbClr val="4D4D4D"/>
              </a:solidFill>
              <a:prstDash val="solid"/>
              <a:round/>
            </a:ln>
          </a:right>
          <a:top>
            <a:ln w="12700" cap="flat">
              <a:solidFill>
                <a:srgbClr val="4D4D4D"/>
              </a:solidFill>
              <a:prstDash val="solid"/>
              <a:round/>
            </a:ln>
          </a:top>
          <a:bottom>
            <a:ln w="254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83"/>
  </p:normalViewPr>
  <p:slideViewPr>
    <p:cSldViewPr snapToGrid="0" snapToObjects="1">
      <p:cViewPr varScale="1">
        <p:scale>
          <a:sx n="43" d="100"/>
          <a:sy n="43" d="100"/>
        </p:scale>
        <p:origin x="132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4833937" y="2303858"/>
            <a:ext cx="14716127" cy="4643439"/>
          </a:xfrm>
          <a:prstGeom prst="rect">
            <a:avLst/>
          </a:prstGeom>
        </p:spPr>
        <p:txBody>
          <a:bodyPr anchor="b"/>
          <a:lstStyle/>
          <a:p>
            <a:r>
              <a:t>Title Text</a:t>
            </a:r>
          </a:p>
        </p:txBody>
      </p:sp>
      <p:sp>
        <p:nvSpPr>
          <p:cNvPr id="12" name="Body Level One…"/>
          <p:cNvSpPr txBox="1">
            <a:spLocks noGrp="1"/>
          </p:cNvSpPr>
          <p:nvPr>
            <p:ph type="body" sz="quarter" idx="1"/>
          </p:nvPr>
        </p:nvSpPr>
        <p:spPr>
          <a:xfrm>
            <a:off x="4833937" y="7090171"/>
            <a:ext cx="14716127" cy="1589487"/>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4833937" y="8947546"/>
            <a:ext cx="14716127" cy="647702"/>
          </a:xfrm>
          <a:prstGeom prst="rect">
            <a:avLst/>
          </a:prstGeom>
        </p:spPr>
        <p:txBody>
          <a:bodyPr anchor="t"/>
          <a:lstStyle>
            <a:lvl1pPr marL="0" indent="0" algn="ctr">
              <a:spcBef>
                <a:spcPts val="0"/>
              </a:spcBef>
              <a:buSzTx/>
              <a:buNone/>
              <a:defRPr sz="3200" i="1"/>
            </a:lvl1pPr>
            <a:lvl2pPr marL="888999" indent="-444499" algn="ctr">
              <a:spcBef>
                <a:spcPts val="0"/>
              </a:spcBef>
              <a:defRPr sz="3200" i="1"/>
            </a:lvl2pPr>
            <a:lvl3pPr marL="1333499" indent="-444499" algn="ctr">
              <a:spcBef>
                <a:spcPts val="0"/>
              </a:spcBef>
              <a:defRPr sz="3200" i="1"/>
            </a:lvl3pPr>
            <a:lvl4pPr marL="1777999" indent="-444499" algn="ctr">
              <a:spcBef>
                <a:spcPts val="0"/>
              </a:spcBef>
              <a:defRPr sz="3200" i="1"/>
            </a:lvl4pPr>
            <a:lvl5pPr marL="2222499" indent="-444499" algn="ctr">
              <a:spcBef>
                <a:spcPts val="0"/>
              </a:spcBef>
              <a:defRPr sz="32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21"/>
          </p:nvPr>
        </p:nvSpPr>
        <p:spPr>
          <a:xfrm>
            <a:off x="4833937" y="5997575"/>
            <a:ext cx="14716128" cy="863601"/>
          </a:xfrm>
          <a:prstGeom prst="rect">
            <a:avLst/>
          </a:prstGeom>
        </p:spPr>
        <p:txBody>
          <a:bodyPr/>
          <a:lstStyle/>
          <a:p>
            <a:pPr marL="0" indent="0" algn="ctr">
              <a:spcBef>
                <a:spcPts val="0"/>
              </a:spcBef>
              <a:buSzTx/>
              <a:buNone/>
              <a:defRPr sz="46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1712268" y="0"/>
            <a:ext cx="20959465" cy="13983891"/>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sz="half" idx="21"/>
          </p:nvPr>
        </p:nvSpPr>
        <p:spPr>
          <a:xfrm>
            <a:off x="5329061" y="406546"/>
            <a:ext cx="13716005" cy="9148765"/>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4833937" y="9447609"/>
            <a:ext cx="14716127" cy="2000252"/>
          </a:xfrm>
          <a:prstGeom prst="rect">
            <a:avLst/>
          </a:prstGeom>
        </p:spPr>
        <p:txBody>
          <a:bodyPr anchor="b"/>
          <a:lstStyle/>
          <a:p>
            <a:r>
              <a:t>Title Text</a:t>
            </a:r>
          </a:p>
        </p:txBody>
      </p:sp>
      <p:sp>
        <p:nvSpPr>
          <p:cNvPr id="22" name="Body Level One…"/>
          <p:cNvSpPr txBox="1">
            <a:spLocks noGrp="1"/>
          </p:cNvSpPr>
          <p:nvPr>
            <p:ph type="body" sz="quarter" idx="1"/>
          </p:nvPr>
        </p:nvSpPr>
        <p:spPr>
          <a:xfrm>
            <a:off x="4833937" y="11465717"/>
            <a:ext cx="14716127" cy="1589487"/>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833937" y="4536280"/>
            <a:ext cx="14716127" cy="4643439"/>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6231432" y="863203"/>
            <a:ext cx="17439683" cy="1162645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4387453" y="892967"/>
            <a:ext cx="7500939" cy="5607846"/>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4387453" y="6643686"/>
            <a:ext cx="7500939" cy="5786439"/>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xfrm>
            <a:off x="4387453" y="3643312"/>
            <a:ext cx="15609094" cy="884039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8794253" y="3637357"/>
            <a:ext cx="13260588" cy="8840393"/>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quarter" idx="1"/>
          </p:nvPr>
        </p:nvSpPr>
        <p:spPr>
          <a:xfrm>
            <a:off x="4387453" y="3643312"/>
            <a:ext cx="7500939" cy="8840393"/>
          </a:xfrm>
          <a:prstGeom prst="rect">
            <a:avLst/>
          </a:prstGeom>
        </p:spPr>
        <p:txBody>
          <a:bodyPr/>
          <a:lstStyle>
            <a:lvl1pPr marL="465363" indent="-465363">
              <a:spcBef>
                <a:spcPts val="4500"/>
              </a:spcBef>
              <a:defRPr sz="3800"/>
            </a:lvl1pPr>
            <a:lvl2pPr marL="808263" indent="-465363">
              <a:spcBef>
                <a:spcPts val="4500"/>
              </a:spcBef>
              <a:defRPr sz="3800"/>
            </a:lvl2pPr>
            <a:lvl3pPr marL="1151164" indent="-465363">
              <a:spcBef>
                <a:spcPts val="4500"/>
              </a:spcBef>
              <a:defRPr sz="3800"/>
            </a:lvl3pPr>
            <a:lvl4pPr marL="1494064" indent="-465364">
              <a:spcBef>
                <a:spcPts val="4500"/>
              </a:spcBef>
              <a:defRPr sz="3800"/>
            </a:lvl4pPr>
            <a:lvl5pPr marL="1836964" indent="-465364">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11954104" y="13073062"/>
            <a:ext cx="466267" cy="473075"/>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4387453" y="1785936"/>
            <a:ext cx="15609094" cy="101441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12442031" y="7072311"/>
            <a:ext cx="8514490" cy="567928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12192000" y="1250155"/>
            <a:ext cx="8251033" cy="5500691"/>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291704" y="1250155"/>
            <a:ext cx="16850321" cy="11233549"/>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387453" y="357186"/>
            <a:ext cx="15609094" cy="30360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6" tIns="71436" rIns="71436" bIns="71436" anchor="ctr">
            <a:normAutofit/>
          </a:bodyPr>
          <a:lstStyle/>
          <a:p>
            <a:r>
              <a:t>Title Text</a:t>
            </a:r>
          </a:p>
        </p:txBody>
      </p:sp>
      <p:sp>
        <p:nvSpPr>
          <p:cNvPr id="3" name="Body Level One…"/>
          <p:cNvSpPr txBox="1">
            <a:spLocks noGrp="1"/>
          </p:cNvSpPr>
          <p:nvPr>
            <p:ph type="body" idx="1"/>
          </p:nvPr>
        </p:nvSpPr>
        <p:spPr>
          <a:xfrm>
            <a:off x="13610166" y="3962400"/>
            <a:ext cx="9550401" cy="975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6" tIns="71436" rIns="71436" bIns="71436"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4104" y="13073062"/>
            <a:ext cx="466267" cy="477670"/>
          </a:xfrm>
          <a:prstGeom prst="rect">
            <a:avLst/>
          </a:prstGeom>
          <a:ln w="12700">
            <a:miter lim="400000"/>
          </a:ln>
        </p:spPr>
        <p:txBody>
          <a:bodyPr wrap="none" lIns="71436" tIns="71436" rIns="71436" bIns="71436">
            <a:spAutoFit/>
          </a:bodyPr>
          <a:lstStyle>
            <a:lvl1pPr algn="ctr">
              <a:defRPr sz="2200" spc="0">
                <a:solidFill>
                  <a:srgbClr val="000000"/>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611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1pPr>
      <a:lvl2pPr marL="10556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2pPr>
      <a:lvl3pPr marL="1500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3pPr>
      <a:lvl4pPr marL="1944686"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4pPr>
      <a:lvl5pPr marL="2389186" marR="0" indent="-611186"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5pPr>
      <a:lvl6pPr marL="2833686" marR="0" indent="-611186"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6pPr>
      <a:lvl7pPr marL="3278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7pPr>
      <a:lvl8pPr marL="37226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8pPr>
      <a:lvl9pPr marL="4167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9pPr>
    </p:bodyStyle>
    <p:otherStyle>
      <a:lvl1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1pPr>
      <a:lvl2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2pPr>
      <a:lvl3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3pPr>
      <a:lvl4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4pPr>
      <a:lvl5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5pPr>
      <a:lvl6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6pPr>
      <a:lvl7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7pPr>
      <a:lvl8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8pPr>
      <a:lvl9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p:cNvSpPr/>
          <p:nvPr/>
        </p:nvSpPr>
        <p:spPr>
          <a:xfrm>
            <a:off x="-87965" y="-493531"/>
            <a:ext cx="24559930" cy="11661425"/>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25" name="6 Best Practices That"/>
          <p:cNvSpPr txBox="1"/>
          <p:nvPr/>
        </p:nvSpPr>
        <p:spPr>
          <a:xfrm>
            <a:off x="6837975" y="4372496"/>
            <a:ext cx="10708057" cy="19293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lgn="ctr">
              <a:defRPr sz="8700" spc="957" baseline="-4597">
                <a:solidFill>
                  <a:srgbClr val="FFFFFF"/>
                </a:solidFill>
                <a:latin typeface="+mj-lt"/>
                <a:ea typeface="+mj-ea"/>
                <a:cs typeface="+mj-cs"/>
                <a:sym typeface="Helvetica"/>
              </a:defRPr>
            </a:lvl1pPr>
          </a:lstStyle>
          <a:p>
            <a:pPr fontAlgn="base"/>
            <a:r>
              <a:rPr lang="en-CA" dirty="0"/>
              <a:t>The Keys To Finding And </a:t>
            </a:r>
          </a:p>
          <a:p>
            <a:pPr fontAlgn="base"/>
            <a:r>
              <a:rPr lang="en-CA" dirty="0"/>
              <a:t>Recruiting Great Leaders </a:t>
            </a:r>
          </a:p>
        </p:txBody>
      </p:sp>
      <p:sp>
        <p:nvSpPr>
          <p:cNvPr id="126" name="Oval"/>
          <p:cNvSpPr/>
          <p:nvPr/>
        </p:nvSpPr>
        <p:spPr>
          <a:xfrm>
            <a:off x="2291170" y="-3969969"/>
            <a:ext cx="19801660" cy="19687438"/>
          </a:xfrm>
          <a:prstGeom prst="ellipse">
            <a:avLst/>
          </a:prstGeom>
          <a:ln w="787400">
            <a:solidFill>
              <a:srgbClr val="01A2FF"/>
            </a:solidFill>
            <a:miter lim="400000"/>
          </a:ln>
        </p:spPr>
        <p:txBody>
          <a:bodyPr lIns="71436" tIns="71436" rIns="71436" bIns="71436" anchor="ctr"/>
          <a:lstStyle/>
          <a:p>
            <a:pPr algn="ctr">
              <a:defRPr sz="3000" spc="0">
                <a:solidFill>
                  <a:srgbClr val="FFFFFF"/>
                </a:solidFill>
              </a:defRPr>
            </a:pPr>
            <a:endParaRPr/>
          </a:p>
        </p:txBody>
      </p:sp>
      <p:sp>
        <p:nvSpPr>
          <p:cNvPr id="127" name="Rectangle"/>
          <p:cNvSpPr/>
          <p:nvPr/>
        </p:nvSpPr>
        <p:spPr>
          <a:xfrm>
            <a:off x="55562" y="11121490"/>
            <a:ext cx="24384004" cy="2586573"/>
          </a:xfrm>
          <a:prstGeom prst="rect">
            <a:avLst/>
          </a:prstGeom>
          <a:solidFill>
            <a:srgbClr val="FFFFFF"/>
          </a:solidFill>
          <a:ln w="12700">
            <a:miter lim="400000"/>
          </a:ln>
        </p:spPr>
        <p:txBody>
          <a:bodyPr lIns="71436" tIns="71436" rIns="71436" bIns="71436" anchor="ctr"/>
          <a:lstStyle/>
          <a:p>
            <a:pPr algn="ctr">
              <a:defRPr sz="3000" spc="0">
                <a:solidFill>
                  <a:srgbClr val="FFFFFF"/>
                </a:solidFill>
              </a:defRPr>
            </a:pPr>
            <a:endParaRPr/>
          </a:p>
        </p:txBody>
      </p:sp>
      <p:sp>
        <p:nvSpPr>
          <p:cNvPr id="128" name="CAREY NIEUWHOF"/>
          <p:cNvSpPr txBox="1"/>
          <p:nvPr/>
        </p:nvSpPr>
        <p:spPr>
          <a:xfrm>
            <a:off x="7124140" y="11888672"/>
            <a:ext cx="10135720" cy="10522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900" spc="648">
                <a:solidFill>
                  <a:srgbClr val="1A2136"/>
                </a:solidFill>
                <a:latin typeface="+mj-lt"/>
                <a:ea typeface="+mj-ea"/>
                <a:cs typeface="+mj-cs"/>
                <a:sym typeface="Helvetica"/>
              </a:defRPr>
            </a:lvl1pPr>
          </a:lstStyle>
          <a:p>
            <a:r>
              <a:rPr lang="en-US" dirty="0"/>
              <a:t>THE LEADER’S CIRCLE</a:t>
            </a:r>
          </a:p>
        </p:txBody>
      </p:sp>
      <p:pic>
        <p:nvPicPr>
          <p:cNvPr id="129" name="Icon White.png" descr="Icon White.png"/>
          <p:cNvPicPr>
            <a:picLocks noChangeAspect="1"/>
          </p:cNvPicPr>
          <p:nvPr/>
        </p:nvPicPr>
        <p:blipFill>
          <a:blip r:embed="rId2"/>
          <a:stretch>
            <a:fillRect/>
          </a:stretch>
        </p:blipFill>
        <p:spPr>
          <a:xfrm>
            <a:off x="11261749" y="7938224"/>
            <a:ext cx="1860502" cy="185737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1119794"/>
            <a:ext cx="21035956" cy="62997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dirty="0"/>
              <a:t>Growing organizations don’t buy </a:t>
            </a:r>
          </a:p>
          <a:p>
            <a:r>
              <a:rPr lang="en-CA" dirty="0"/>
              <a:t>great leaders, they build them. </a:t>
            </a:r>
          </a:p>
          <a:p>
            <a:br>
              <a:rPr lang="en-CA" dirty="0"/>
            </a:br>
            <a:br>
              <a:rPr lang="en-CA" dirty="0"/>
            </a:br>
            <a:endParaRPr lang="en-CA" dirty="0"/>
          </a:p>
        </p:txBody>
      </p:sp>
      <p:sp>
        <p:nvSpPr>
          <p:cNvPr id="140" name="Rectangle"/>
          <p:cNvSpPr/>
          <p:nvPr/>
        </p:nvSpPr>
        <p:spPr>
          <a:xfrm>
            <a:off x="2192031" y="4093747"/>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1078396"/>
            <a:ext cx="21826874" cy="75309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dirty="0"/>
              <a:t>Great people don’t randomly assemble. You have to be intentional. </a:t>
            </a:r>
            <a:br>
              <a:rPr lang="en-CA" dirty="0"/>
            </a:br>
            <a:br>
              <a:rPr lang="en-CA" dirty="0"/>
            </a:br>
            <a:br>
              <a:rPr lang="en-CA" dirty="0"/>
            </a:br>
            <a:br>
              <a:rPr lang="en-CA" dirty="0"/>
            </a:br>
            <a:endParaRPr lang="en-CA" dirty="0"/>
          </a:p>
        </p:txBody>
      </p:sp>
      <p:sp>
        <p:nvSpPr>
          <p:cNvPr id="140" name="Rectangle"/>
          <p:cNvSpPr/>
          <p:nvPr/>
        </p:nvSpPr>
        <p:spPr>
          <a:xfrm>
            <a:off x="2192031" y="4093747"/>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380076989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507645"/>
            <a:ext cx="21826874" cy="112242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dirty="0"/>
              <a:t>While most of us long for all-stars, a better strategy is to start with the best people in your orbit that you can find, some of whom won’t currently be on your team or serving with you.</a:t>
            </a:r>
            <a:br>
              <a:rPr lang="en-CA" dirty="0"/>
            </a:br>
            <a:br>
              <a:rPr lang="en-CA" dirty="0"/>
            </a:br>
            <a:br>
              <a:rPr lang="en-CA" dirty="0"/>
            </a:br>
            <a:br>
              <a:rPr lang="en-CA" dirty="0"/>
            </a:br>
            <a:endParaRPr lang="en-CA" dirty="0"/>
          </a:p>
        </p:txBody>
      </p:sp>
      <p:sp>
        <p:nvSpPr>
          <p:cNvPr id="140" name="Rectangle"/>
          <p:cNvSpPr/>
          <p:nvPr/>
        </p:nvSpPr>
        <p:spPr>
          <a:xfrm>
            <a:off x="2192031" y="7645019"/>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76145206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367507"/>
            <a:ext cx="21826874" cy="15994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sz="6000" dirty="0"/>
              <a:t>Embrace excellence over inclusion, making sure that people have the gifting that fits the task you need them to do. Select people with ability more than just looking for people with availability.</a:t>
            </a:r>
          </a:p>
          <a:p>
            <a:endParaRPr lang="en-CA" sz="6000" dirty="0"/>
          </a:p>
          <a:p>
            <a:pPr marL="914400" indent="-914400" fontAlgn="base">
              <a:buFont typeface="+mj-lt"/>
              <a:buAutoNum type="arabicPeriod"/>
            </a:pPr>
            <a:r>
              <a:rPr lang="en-CA" sz="5400" dirty="0"/>
              <a:t>Look for the best leaders you can find. </a:t>
            </a:r>
          </a:p>
          <a:p>
            <a:pPr marL="914400" indent="-914400" fontAlgn="base">
              <a:buFont typeface="+mj-lt"/>
              <a:buAutoNum type="arabicPeriod"/>
            </a:pPr>
            <a:r>
              <a:rPr lang="en-CA" sz="5400" dirty="0"/>
              <a:t>Search beyond your current structure. </a:t>
            </a:r>
          </a:p>
          <a:p>
            <a:pPr marL="914400" indent="-914400" fontAlgn="base">
              <a:buFont typeface="+mj-lt"/>
              <a:buAutoNum type="arabicPeriod"/>
            </a:pPr>
            <a:r>
              <a:rPr lang="en-CA" sz="5400" dirty="0"/>
              <a:t>Embrace excellence over inclusion</a:t>
            </a:r>
          </a:p>
          <a:p>
            <a:pPr marL="914400" indent="-914400" fontAlgn="base">
              <a:buFont typeface="+mj-lt"/>
              <a:buAutoNum type="arabicPeriod"/>
            </a:pPr>
            <a:r>
              <a:rPr lang="en-CA" sz="5400" dirty="0"/>
              <a:t>Separate the leaders from the doers</a:t>
            </a:r>
          </a:p>
          <a:p>
            <a:pPr marL="914400" indent="-914400" fontAlgn="base">
              <a:buFont typeface="+mj-lt"/>
              <a:buAutoNum type="arabicPeriod"/>
            </a:pPr>
            <a:r>
              <a:rPr lang="en-CA" sz="5400" dirty="0"/>
              <a:t>Give your leaders a significant challenge. </a:t>
            </a:r>
          </a:p>
          <a:p>
            <a:br>
              <a:rPr lang="en-CA" dirty="0"/>
            </a:br>
            <a:br>
              <a:rPr lang="en-CA" dirty="0"/>
            </a:br>
            <a:br>
              <a:rPr lang="en-CA" dirty="0"/>
            </a:br>
            <a:br>
              <a:rPr lang="en-CA" dirty="0"/>
            </a:br>
            <a:endParaRPr lang="en-CA" dirty="0"/>
          </a:p>
        </p:txBody>
      </p:sp>
      <p:sp>
        <p:nvSpPr>
          <p:cNvPr id="140" name="Rectangle"/>
          <p:cNvSpPr/>
          <p:nvPr/>
        </p:nvSpPr>
        <p:spPr>
          <a:xfrm>
            <a:off x="2015430" y="10962426"/>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5566760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462844"/>
            <a:ext cx="21826874" cy="87620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dirty="0"/>
              <a:t>Past performance is the best indicator of future potential. </a:t>
            </a:r>
          </a:p>
          <a:p>
            <a:br>
              <a:rPr lang="en-CA" dirty="0"/>
            </a:br>
            <a:br>
              <a:rPr lang="en-CA" dirty="0"/>
            </a:br>
            <a:br>
              <a:rPr lang="en-CA" dirty="0"/>
            </a:br>
            <a:br>
              <a:rPr lang="en-CA" dirty="0"/>
            </a:br>
            <a:endParaRPr lang="en-CA" dirty="0"/>
          </a:p>
        </p:txBody>
      </p:sp>
      <p:sp>
        <p:nvSpPr>
          <p:cNvPr id="140" name="Rectangle"/>
          <p:cNvSpPr/>
          <p:nvPr/>
        </p:nvSpPr>
        <p:spPr>
          <a:xfrm>
            <a:off x="2192031" y="4093747"/>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172719615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462844"/>
            <a:ext cx="21826874" cy="87620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dirty="0"/>
              <a:t>Past performance is the best indicator of future potential. </a:t>
            </a:r>
          </a:p>
          <a:p>
            <a:br>
              <a:rPr lang="en-CA" dirty="0"/>
            </a:br>
            <a:br>
              <a:rPr lang="en-CA" dirty="0"/>
            </a:br>
            <a:br>
              <a:rPr lang="en-CA" dirty="0"/>
            </a:br>
            <a:br>
              <a:rPr lang="en-CA" dirty="0"/>
            </a:br>
            <a:endParaRPr lang="en-CA" dirty="0"/>
          </a:p>
        </p:txBody>
      </p:sp>
      <p:sp>
        <p:nvSpPr>
          <p:cNvPr id="140" name="Rectangle"/>
          <p:cNvSpPr/>
          <p:nvPr/>
        </p:nvSpPr>
        <p:spPr>
          <a:xfrm>
            <a:off x="2192031" y="4093747"/>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25223312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0841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39" name="5. Play Favorites"/>
          <p:cNvSpPr txBox="1"/>
          <p:nvPr/>
        </p:nvSpPr>
        <p:spPr>
          <a:xfrm>
            <a:off x="2015430" y="247388"/>
            <a:ext cx="20516840" cy="124553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r>
              <a:rPr lang="en-CA" dirty="0"/>
              <a:t>Get the best leaders you can find into positions of leadership or create new positions for them and give them high levels of challenge. Leaders with significant gifting want a significant challenge.</a:t>
            </a:r>
            <a:br>
              <a:rPr lang="en-CA" dirty="0"/>
            </a:br>
            <a:br>
              <a:rPr lang="en-CA" dirty="0"/>
            </a:br>
            <a:br>
              <a:rPr lang="en-CA" dirty="0"/>
            </a:br>
            <a:br>
              <a:rPr lang="en-CA" dirty="0"/>
            </a:br>
            <a:endParaRPr lang="en-CA" dirty="0"/>
          </a:p>
        </p:txBody>
      </p:sp>
      <p:sp>
        <p:nvSpPr>
          <p:cNvPr id="140" name="Rectangle"/>
          <p:cNvSpPr/>
          <p:nvPr/>
        </p:nvSpPr>
        <p:spPr>
          <a:xfrm>
            <a:off x="2015430" y="10749728"/>
            <a:ext cx="19585720" cy="94539"/>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2823995962"/>
      </p:ext>
    </p:extLst>
  </p:cSld>
  <p:clrMapOvr>
    <a:masterClrMapping/>
  </p:clrMapOvr>
  <p:transition spd="med"/>
</p:sld>
</file>

<file path=ppt/theme/theme1.xml><?xml version="1.0" encoding="utf-8"?>
<a:theme xmlns:a="http://schemas.openxmlformats.org/drawingml/2006/main" name="White">
  <a:themeElements>
    <a:clrScheme name="White">
      <a:dk1>
        <a:srgbClr val="4D4D4D"/>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TotalTime>
  <Words>242</Words>
  <Application>Microsoft Macintosh PowerPoint</Application>
  <PresentationFormat>Custom</PresentationFormat>
  <Paragraphs>28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Helvetica</vt:lpstr>
      <vt:lpstr>Helvetica Light</vt:lpstr>
      <vt:lpstr>Helvetica Neue</vt:lpstr>
      <vt:lpstr>Helvetica Neue Light</vt:lpstr>
      <vt:lpstr>Helvetica Neue Medium</vt:lpstr>
      <vt:lpstr>Helvetica Neue Thin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Tim Beck</cp:lastModifiedBy>
  <cp:revision>7</cp:revision>
  <dcterms:modified xsi:type="dcterms:W3CDTF">2023-10-06T14:18:35Z</dcterms:modified>
</cp:coreProperties>
</file>