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/>
      <a:tcStyle>
        <a:tcBdr/>
        <a:fill>
          <a:solidFill>
            <a:srgbClr val="FCE9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D4D4D"/>
              </a:solidFill>
              <a:prstDash val="solid"/>
              <a:round/>
            </a:ln>
          </a:top>
          <a:bottom>
            <a:ln w="254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D4D4D"/>
              </a:solidFill>
              <a:prstDash val="solid"/>
              <a:round/>
            </a:ln>
          </a:top>
          <a:bottom>
            <a:ln w="254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CFCF"/>
          </a:solidFill>
        </a:fill>
      </a:tcStyle>
    </a:wholeTbl>
    <a:band2H>
      <a:tcTxStyle/>
      <a:tcStyle>
        <a:tcBdr/>
        <a:fill>
          <a:solidFill>
            <a:srgbClr val="E8E8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12700" cap="flat">
              <a:solidFill>
                <a:srgbClr val="4D4D4D"/>
              </a:solidFill>
              <a:prstDash val="solid"/>
              <a:round/>
            </a:ln>
          </a:top>
          <a:bottom>
            <a:ln w="127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solidFill>
            <a:srgbClr val="4D4D4D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12700" cap="flat">
              <a:solidFill>
                <a:srgbClr val="4D4D4D"/>
              </a:solidFill>
              <a:prstDash val="solid"/>
              <a:round/>
            </a:ln>
          </a:top>
          <a:bottom>
            <a:ln w="127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solidFill>
            <a:srgbClr val="4D4D4D">
              <a:alpha val="20000"/>
            </a:srgbClr>
          </a:solidFill>
        </a:fill>
      </a:tcStyle>
    </a:firstCol>
    <a:lastRow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50800" cap="flat">
              <a:solidFill>
                <a:srgbClr val="4D4D4D"/>
              </a:solidFill>
              <a:prstDash val="solid"/>
              <a:round/>
            </a:ln>
          </a:top>
          <a:bottom>
            <a:ln w="127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12700" cap="flat">
              <a:solidFill>
                <a:srgbClr val="4D4D4D"/>
              </a:solidFill>
              <a:prstDash val="solid"/>
              <a:round/>
            </a:ln>
          </a:top>
          <a:bottom>
            <a:ln w="254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60" d="100"/>
          <a:sy n="60" d="100"/>
        </p:scale>
        <p:origin x="8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4833937" y="2303858"/>
            <a:ext cx="14716127" cy="4643439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7090171"/>
            <a:ext cx="14716127" cy="158948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8947546"/>
            <a:ext cx="14716127" cy="647702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  <a:lvl2pPr marL="888999" indent="-444499" algn="ctr">
              <a:spcBef>
                <a:spcPts val="0"/>
              </a:spcBef>
              <a:defRPr sz="3200" i="1"/>
            </a:lvl2pPr>
            <a:lvl3pPr marL="1333499" indent="-444499" algn="ctr">
              <a:spcBef>
                <a:spcPts val="0"/>
              </a:spcBef>
              <a:defRPr sz="3200" i="1"/>
            </a:lvl3pPr>
            <a:lvl4pPr marL="1777999" indent="-444499" algn="ctr">
              <a:spcBef>
                <a:spcPts val="0"/>
              </a:spcBef>
              <a:defRPr sz="3200" i="1"/>
            </a:lvl4pPr>
            <a:lvl5pPr marL="2222499" indent="-444499" algn="ctr">
              <a:spcBef>
                <a:spcPts val="0"/>
              </a:spcBef>
              <a:defRPr sz="3200" i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1"/>
          </p:nvPr>
        </p:nvSpPr>
        <p:spPr>
          <a:xfrm>
            <a:off x="4833937" y="5997575"/>
            <a:ext cx="14716128" cy="863601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4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21"/>
          </p:nvPr>
        </p:nvSpPr>
        <p:spPr>
          <a:xfrm>
            <a:off x="1712268" y="0"/>
            <a:ext cx="20959465" cy="1398389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sz="half" idx="21"/>
          </p:nvPr>
        </p:nvSpPr>
        <p:spPr>
          <a:xfrm>
            <a:off x="5329061" y="406546"/>
            <a:ext cx="13716005" cy="914876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7" cy="2000252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465717"/>
            <a:ext cx="14716127" cy="158948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4833937" y="4536280"/>
            <a:ext cx="14716127" cy="4643439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21"/>
          </p:nvPr>
        </p:nvSpPr>
        <p:spPr>
          <a:xfrm>
            <a:off x="6231432" y="863203"/>
            <a:ext cx="17439683" cy="1162645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4387453" y="892967"/>
            <a:ext cx="7500939" cy="5607846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43686"/>
            <a:ext cx="7500939" cy="578643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21"/>
          </p:nvPr>
        </p:nvSpPr>
        <p:spPr>
          <a:xfrm>
            <a:off x="8794253" y="3637357"/>
            <a:ext cx="13260588" cy="884039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43312"/>
            <a:ext cx="7500939" cy="8840393"/>
          </a:xfrm>
          <a:prstGeom prst="rect">
            <a:avLst/>
          </a:prstGeom>
        </p:spPr>
        <p:txBody>
          <a:bodyPr/>
          <a:lstStyle>
            <a:lvl1pPr marL="465363" indent="-465363">
              <a:spcBef>
                <a:spcPts val="4500"/>
              </a:spcBef>
              <a:defRPr sz="3800"/>
            </a:lvl1pPr>
            <a:lvl2pPr marL="808263" indent="-465363">
              <a:spcBef>
                <a:spcPts val="4500"/>
              </a:spcBef>
              <a:defRPr sz="3800"/>
            </a:lvl2pPr>
            <a:lvl3pPr marL="1151164" indent="-465363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4104" y="13073062"/>
            <a:ext cx="466267" cy="47307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1785936"/>
            <a:ext cx="15609094" cy="101441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21"/>
          </p:nvPr>
        </p:nvSpPr>
        <p:spPr>
          <a:xfrm>
            <a:off x="12442031" y="7072311"/>
            <a:ext cx="8514490" cy="567928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22"/>
          </p:nvPr>
        </p:nvSpPr>
        <p:spPr>
          <a:xfrm>
            <a:off x="12192000" y="1250155"/>
            <a:ext cx="8251033" cy="550069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23"/>
          </p:nvPr>
        </p:nvSpPr>
        <p:spPr>
          <a:xfrm>
            <a:off x="-291704" y="1250155"/>
            <a:ext cx="16850321" cy="1123354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387453" y="357186"/>
            <a:ext cx="15609094" cy="30360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6" tIns="71436" rIns="71436" bIns="71436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3610166" y="3962400"/>
            <a:ext cx="9550401" cy="975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6" tIns="71436" rIns="71436" bIns="71436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4104" y="13073062"/>
            <a:ext cx="466267" cy="477670"/>
          </a:xfrm>
          <a:prstGeom prst="rect">
            <a:avLst/>
          </a:prstGeom>
          <a:ln w="12700">
            <a:miter lim="400000"/>
          </a:ln>
        </p:spPr>
        <p:txBody>
          <a:bodyPr wrap="none" lIns="71436" tIns="71436" rIns="71436" bIns="71436">
            <a:spAutoFit/>
          </a:bodyPr>
          <a:lstStyle>
            <a:lvl1pPr algn="ctr">
              <a:defRPr sz="2200" spc="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611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0556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500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944686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2389186" marR="0" indent="-611186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833686" marR="0" indent="-611186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3278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7226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4167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"/>
          <p:cNvSpPr/>
          <p:nvPr/>
        </p:nvSpPr>
        <p:spPr>
          <a:xfrm>
            <a:off x="-87965" y="-493531"/>
            <a:ext cx="24559930" cy="11661425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5" name="6 Best Practices That"/>
          <p:cNvSpPr txBox="1"/>
          <p:nvPr/>
        </p:nvSpPr>
        <p:spPr>
          <a:xfrm>
            <a:off x="3744586" y="4818773"/>
            <a:ext cx="16894878" cy="10368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 algn="ctr">
              <a:defRPr sz="8700" spc="957" baseline="-4597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How To Lead and Unite a Divided People</a:t>
            </a:r>
          </a:p>
        </p:txBody>
      </p:sp>
      <p:sp>
        <p:nvSpPr>
          <p:cNvPr id="126" name="Oval"/>
          <p:cNvSpPr/>
          <p:nvPr/>
        </p:nvSpPr>
        <p:spPr>
          <a:xfrm>
            <a:off x="2291170" y="-3969969"/>
            <a:ext cx="19801660" cy="19687438"/>
          </a:xfrm>
          <a:prstGeom prst="ellipse">
            <a:avLst/>
          </a:prstGeom>
          <a:ln w="787400">
            <a:solidFill>
              <a:srgbClr val="01A2FF"/>
            </a:solidFill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7" name="Rectangle"/>
          <p:cNvSpPr/>
          <p:nvPr/>
        </p:nvSpPr>
        <p:spPr>
          <a:xfrm>
            <a:off x="55562" y="11121490"/>
            <a:ext cx="24384004" cy="258657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8" name="CAREY NIEUWHOF"/>
          <p:cNvSpPr txBox="1"/>
          <p:nvPr/>
        </p:nvSpPr>
        <p:spPr>
          <a:xfrm>
            <a:off x="8229092" y="11942627"/>
            <a:ext cx="8163375" cy="10445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900" spc="648">
                <a:solidFill>
                  <a:srgbClr val="1A2136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CAREY NIEUWHOF</a:t>
            </a:r>
          </a:p>
        </p:txBody>
      </p:sp>
      <p:pic>
        <p:nvPicPr>
          <p:cNvPr id="129" name="Icon White.png" descr="Icon Whi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1749" y="7938224"/>
            <a:ext cx="1860502" cy="185737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6" y="-187145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801612" y="-1878354"/>
            <a:ext cx="21035956" cy="10362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endParaRPr lang="en-CA" dirty="0"/>
          </a:p>
          <a:p>
            <a:br>
              <a:rPr lang="en-CA" dirty="0"/>
            </a:br>
            <a:endParaRPr lang="en-CA" dirty="0"/>
          </a:p>
          <a:p>
            <a:r>
              <a:rPr lang="en-CA" dirty="0"/>
              <a:t>1. Start with Yourself</a:t>
            </a:r>
          </a:p>
          <a:p>
            <a:br>
              <a:rPr lang="en-CA" dirty="0"/>
            </a:br>
            <a:r>
              <a:rPr lang="en-CA" sz="6600" i="1" dirty="0"/>
              <a:t>Ultimately, most of the people you lead will adopt your tone. If you’re selfish. They’ll be selfish. If you’re angry, you’ll draw out the anger in them.</a:t>
            </a:r>
            <a:endParaRPr lang="en-CA" dirty="0"/>
          </a:p>
        </p:txBody>
      </p:sp>
      <p:sp>
        <p:nvSpPr>
          <p:cNvPr id="140" name="Rectangle"/>
          <p:cNvSpPr/>
          <p:nvPr/>
        </p:nvSpPr>
        <p:spPr>
          <a:xfrm>
            <a:off x="1851730" y="9800323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THE LEADER’S CIRCLE"/>
          <p:cNvSpPr txBox="1"/>
          <p:nvPr/>
        </p:nvSpPr>
        <p:spPr>
          <a:xfrm>
            <a:off x="14290129" y="12088532"/>
            <a:ext cx="9552175" cy="95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THE LEADER’S CIRCLE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6" y="-187145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801612" y="-430932"/>
            <a:ext cx="21035956" cy="10147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endParaRPr lang="en-CA" dirty="0"/>
          </a:p>
          <a:p>
            <a:r>
              <a:rPr lang="en-CA" dirty="0"/>
              <a:t>2. Just Know You Won’t Win Them All</a:t>
            </a:r>
          </a:p>
          <a:p>
            <a:br>
              <a:rPr lang="en-CA" dirty="0"/>
            </a:br>
            <a:r>
              <a:rPr lang="en-CA" sz="6600" i="1" dirty="0"/>
              <a:t>In the end, as a leader, you have to be prepared to let toxic people go. There’s a small but militant group who are not open to anything, anyone, and resist any view but their own.</a:t>
            </a:r>
            <a:endParaRPr lang="en-CA" dirty="0"/>
          </a:p>
        </p:txBody>
      </p:sp>
      <p:sp>
        <p:nvSpPr>
          <p:cNvPr id="140" name="Rectangle"/>
          <p:cNvSpPr/>
          <p:nvPr/>
        </p:nvSpPr>
        <p:spPr>
          <a:xfrm>
            <a:off x="1801612" y="9451268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THE LEADER’S CIRCLE"/>
          <p:cNvSpPr txBox="1"/>
          <p:nvPr/>
        </p:nvSpPr>
        <p:spPr>
          <a:xfrm>
            <a:off x="14290129" y="12088532"/>
            <a:ext cx="9552175" cy="95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THE LEADER’S CIRCLE</a:t>
            </a:r>
          </a:p>
        </p:txBody>
      </p:sp>
    </p:spTree>
    <p:extLst>
      <p:ext uri="{BB962C8B-B14F-4D97-AF65-F5344CB8AC3E}">
        <p14:creationId xmlns:p14="http://schemas.microsoft.com/office/powerpoint/2010/main" val="370110102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263416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751495" y="904960"/>
            <a:ext cx="21035956" cy="10362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endParaRPr lang="en-CA" dirty="0"/>
          </a:p>
          <a:p>
            <a:r>
              <a:rPr lang="en-CA" dirty="0"/>
              <a:t>3. Start With The Core, Not The Crowd</a:t>
            </a:r>
          </a:p>
          <a:p>
            <a:endParaRPr lang="en-CA" dirty="0"/>
          </a:p>
          <a:p>
            <a:r>
              <a:rPr lang="en-CA" sz="6600" i="1" dirty="0"/>
              <a:t>No matter how large (or small) your organization is, unity at the top has a way of filtering through the</a:t>
            </a:r>
          </a:p>
          <a:p>
            <a:r>
              <a:rPr lang="en-CA" sz="6600" i="1" dirty="0"/>
              <a:t>entire organization.</a:t>
            </a:r>
            <a:br>
              <a:rPr lang="en-CA" dirty="0"/>
            </a:br>
            <a:endParaRPr lang="en-CA" dirty="0"/>
          </a:p>
        </p:txBody>
      </p:sp>
      <p:sp>
        <p:nvSpPr>
          <p:cNvPr id="140" name="Rectangle"/>
          <p:cNvSpPr/>
          <p:nvPr/>
        </p:nvSpPr>
        <p:spPr>
          <a:xfrm>
            <a:off x="1751495" y="10896134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THE LEADER’S CIRCLE"/>
          <p:cNvSpPr txBox="1"/>
          <p:nvPr/>
        </p:nvSpPr>
        <p:spPr>
          <a:xfrm>
            <a:off x="14290129" y="12088532"/>
            <a:ext cx="9552175" cy="95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THE LEADER’S CIRCLE</a:t>
            </a:r>
          </a:p>
        </p:txBody>
      </p:sp>
    </p:spTree>
    <p:extLst>
      <p:ext uri="{BB962C8B-B14F-4D97-AF65-F5344CB8AC3E}">
        <p14:creationId xmlns:p14="http://schemas.microsoft.com/office/powerpoint/2010/main" val="154209541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6" y="-187145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724139" y="1314832"/>
            <a:ext cx="21035956" cy="81156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endParaRPr lang="en-CA" dirty="0"/>
          </a:p>
          <a:p>
            <a:r>
              <a:rPr lang="en-CA" dirty="0"/>
              <a:t>4. Do the Math</a:t>
            </a:r>
            <a:br>
              <a:rPr lang="en-CA" dirty="0"/>
            </a:br>
            <a:endParaRPr lang="en-CA" dirty="0"/>
          </a:p>
          <a:p>
            <a:r>
              <a:rPr lang="en-CA" sz="6600" i="1" dirty="0"/>
              <a:t>Don’t mistake loud for large. Almost always, the angry voices represent a small part of the overall </a:t>
            </a:r>
            <a:r>
              <a:rPr lang="en-CA" sz="6600" i="1" dirty="0" err="1"/>
              <a:t>groupyou’re</a:t>
            </a:r>
            <a:r>
              <a:rPr lang="en-CA" sz="6600" i="1" dirty="0"/>
              <a:t> leading.</a:t>
            </a:r>
            <a:br>
              <a:rPr lang="en-CA" dirty="0"/>
            </a:br>
            <a:endParaRPr lang="en-CA" dirty="0"/>
          </a:p>
        </p:txBody>
      </p:sp>
      <p:sp>
        <p:nvSpPr>
          <p:cNvPr id="140" name="Rectangle"/>
          <p:cNvSpPr/>
          <p:nvPr/>
        </p:nvSpPr>
        <p:spPr>
          <a:xfrm>
            <a:off x="1724139" y="8866479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THE LEADER’S CIRCLE"/>
          <p:cNvSpPr txBox="1"/>
          <p:nvPr/>
        </p:nvSpPr>
        <p:spPr>
          <a:xfrm>
            <a:off x="14290129" y="12088532"/>
            <a:ext cx="9552175" cy="95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THE LEADER’S CIRCLE</a:t>
            </a:r>
          </a:p>
        </p:txBody>
      </p:sp>
    </p:spTree>
    <p:extLst>
      <p:ext uri="{BB962C8B-B14F-4D97-AF65-F5344CB8AC3E}">
        <p14:creationId xmlns:p14="http://schemas.microsoft.com/office/powerpoint/2010/main" val="81723434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242151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751495" y="742119"/>
            <a:ext cx="21035956" cy="93467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endParaRPr lang="en-CA" dirty="0"/>
          </a:p>
          <a:p>
            <a:r>
              <a:rPr lang="en-CA" dirty="0"/>
              <a:t>5. Focus On What You Agree On</a:t>
            </a:r>
            <a:br>
              <a:rPr lang="en-CA" dirty="0"/>
            </a:br>
            <a:br>
              <a:rPr lang="en-CA" dirty="0"/>
            </a:br>
            <a:r>
              <a:rPr lang="en-CA" sz="6600" i="1" dirty="0"/>
              <a:t>We’re all people trying to do our best with fears, hopes, dreams, insecurities, needs, and people we love. That’s a LOT of common ground.</a:t>
            </a:r>
            <a:br>
              <a:rPr lang="en-CA" dirty="0"/>
            </a:br>
            <a:endParaRPr lang="en-CA" dirty="0"/>
          </a:p>
        </p:txBody>
      </p:sp>
      <p:sp>
        <p:nvSpPr>
          <p:cNvPr id="140" name="Rectangle"/>
          <p:cNvSpPr/>
          <p:nvPr/>
        </p:nvSpPr>
        <p:spPr>
          <a:xfrm>
            <a:off x="1751495" y="9513903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THE LEADER’S CIRCLE"/>
          <p:cNvSpPr txBox="1"/>
          <p:nvPr/>
        </p:nvSpPr>
        <p:spPr>
          <a:xfrm>
            <a:off x="14290129" y="12088532"/>
            <a:ext cx="9552175" cy="95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THE LEADER’S CIRCLE</a:t>
            </a:r>
          </a:p>
        </p:txBody>
      </p:sp>
    </p:spTree>
    <p:extLst>
      <p:ext uri="{BB962C8B-B14F-4D97-AF65-F5344CB8AC3E}">
        <p14:creationId xmlns:p14="http://schemas.microsoft.com/office/powerpoint/2010/main" val="30799588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242151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751495" y="-996818"/>
            <a:ext cx="21035956" cy="12824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endParaRPr lang="en-CA" dirty="0"/>
          </a:p>
          <a:p>
            <a:r>
              <a:rPr lang="en-CA" dirty="0"/>
              <a:t>6. Explain The Why Twice As Much (Or 10x As Much) As The What And</a:t>
            </a:r>
          </a:p>
          <a:p>
            <a:r>
              <a:rPr lang="en-CA" dirty="0"/>
              <a:t>The How</a:t>
            </a:r>
          </a:p>
          <a:p>
            <a:br>
              <a:rPr lang="en-CA" dirty="0"/>
            </a:br>
            <a:r>
              <a:rPr lang="en-CA" dirty="0"/>
              <a:t>How and what divide, while why unites (we’re all here to reach people).</a:t>
            </a:r>
          </a:p>
          <a:p>
            <a:br>
              <a:rPr lang="en-CA" dirty="0"/>
            </a:br>
            <a:endParaRPr lang="en-CA" dirty="0"/>
          </a:p>
        </p:txBody>
      </p:sp>
      <p:sp>
        <p:nvSpPr>
          <p:cNvPr id="140" name="Rectangle"/>
          <p:cNvSpPr/>
          <p:nvPr/>
        </p:nvSpPr>
        <p:spPr>
          <a:xfrm>
            <a:off x="1751495" y="9513903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THE LEADER’S CIRCLE"/>
          <p:cNvSpPr txBox="1"/>
          <p:nvPr/>
        </p:nvSpPr>
        <p:spPr>
          <a:xfrm>
            <a:off x="14290129" y="12088532"/>
            <a:ext cx="9552175" cy="95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THE LEADER’S CIRCLE</a:t>
            </a:r>
          </a:p>
        </p:txBody>
      </p:sp>
    </p:spTree>
    <p:extLst>
      <p:ext uri="{BB962C8B-B14F-4D97-AF65-F5344CB8AC3E}">
        <p14:creationId xmlns:p14="http://schemas.microsoft.com/office/powerpoint/2010/main" val="405107174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4D4D4D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266</Words>
  <Application>Microsoft Macintosh PowerPoint</Application>
  <PresentationFormat>Custom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Helvetica</vt:lpstr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Rich Hintz</cp:lastModifiedBy>
  <cp:revision>16</cp:revision>
  <dcterms:modified xsi:type="dcterms:W3CDTF">2022-02-18T18:01:07Z</dcterms:modified>
</cp:coreProperties>
</file>