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4899652" y="5337181"/>
            <a:ext cx="14584695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Frozen, Hesitant and Agile Leaders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6384871" y="11911874"/>
            <a:ext cx="11725386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pic>
        <p:nvPicPr>
          <p:cNvPr id="3" name="Picture 2" descr="A logo with blue and white waves&#10;&#10;Description automatically generated">
            <a:extLst>
              <a:ext uri="{FF2B5EF4-FFF2-40B4-BE49-F238E27FC236}">
                <a16:creationId xmlns:a16="http://schemas.microsoft.com/office/drawing/2014/main" id="{33F9D087-235E-2308-7AF1-2CCEF375B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799" y="-200847"/>
            <a:ext cx="7772400" cy="262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59899"/>
            <a:ext cx="22040692" cy="98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sz="5400" dirty="0"/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Are inflexible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Cling to their methods, and ignore the mission.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React, won’t lead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Can’t pivot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Won’t pivot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Expect everything to go back to the way it was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See the future and uncertainty as the enemy</a:t>
            </a:r>
          </a:p>
          <a:p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88D06A-D2F9-9290-F641-533FBC953809}"/>
              </a:ext>
            </a:extLst>
          </p:cNvPr>
          <p:cNvSpPr txBox="1"/>
          <p:nvPr/>
        </p:nvSpPr>
        <p:spPr>
          <a:xfrm>
            <a:off x="1851730" y="487863"/>
            <a:ext cx="20944475" cy="2492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9600" b="1" spc="0" dirty="0">
                <a:solidFill>
                  <a:schemeClr val="bg1"/>
                </a:solidFill>
                <a:effectLst/>
                <a:latin typeface="Brandon Grotesque Regular" panose="020B0503020203060202" pitchFamily="34" charset="77"/>
              </a:rPr>
              <a:t>Frozen Leaders</a:t>
            </a:r>
            <a:br>
              <a:rPr lang="en-CA" sz="6000" dirty="0">
                <a:solidFill>
                  <a:schemeClr val="bg1"/>
                </a:solidFill>
                <a:effectLst/>
                <a:latin typeface="Brandon Grotesque Regular" panose="020B0503020203060202" pitchFamily="34" charset="77"/>
              </a:rPr>
            </a:br>
            <a:endParaRPr lang="en-CA" sz="6000" dirty="0">
              <a:solidFill>
                <a:schemeClr val="bg1"/>
              </a:solidFill>
              <a:effectLst/>
              <a:latin typeface="Brandon Grotesque Regular" panose="020B0503020203060202" pitchFamily="34" charset="77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-648097"/>
            <a:ext cx="22040692" cy="12055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sz="5400" dirty="0"/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Adapt but not fully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Spend a lot of their energy on recreating what they used to do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Make their old defaults their new defaults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Focus on maintenance, not mission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See further change as an obstacle, not an opportunity.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Make the methods subordinate to the mission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Often find a new pattern, and then freeze it. Adaptable enough to survive, but not nearly adaptable enough to thrive. </a:t>
            </a:r>
          </a:p>
          <a:p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88D06A-D2F9-9290-F641-533FBC953809}"/>
              </a:ext>
            </a:extLst>
          </p:cNvPr>
          <p:cNvSpPr txBox="1"/>
          <p:nvPr/>
        </p:nvSpPr>
        <p:spPr>
          <a:xfrm>
            <a:off x="1838250" y="-184113"/>
            <a:ext cx="20944475" cy="2492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9600" b="1" spc="0" dirty="0">
                <a:solidFill>
                  <a:schemeClr val="bg1"/>
                </a:solidFill>
                <a:effectLst/>
                <a:latin typeface="Brandon Grotesque Regular" panose="020B0503020203060202" pitchFamily="34" charset="77"/>
              </a:rPr>
              <a:t>Hesitant Leaders</a:t>
            </a:r>
            <a:br>
              <a:rPr lang="en-CA" sz="6000" dirty="0">
                <a:solidFill>
                  <a:schemeClr val="bg1"/>
                </a:solidFill>
                <a:effectLst/>
                <a:latin typeface="Brandon Grotesque Regular" panose="020B0503020203060202" pitchFamily="34" charset="77"/>
              </a:rPr>
            </a:br>
            <a:endParaRPr lang="en-CA" sz="6000" dirty="0">
              <a:solidFill>
                <a:schemeClr val="bg1"/>
              </a:solidFill>
              <a:effectLst/>
              <a:latin typeface="Brandon Grotesque Regular" panose="020B05030202030602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421028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90566"/>
            <a:ext cx="22040692" cy="10577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sz="5400" dirty="0"/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Spend a lot of their energy focused on what they can do, not on what they can’t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Are ready to try new things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Realize new methods give new life to the mission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Simplify their model and methods so all the energy can go into the mission 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CA" sz="4800" dirty="0"/>
              <a:t>Create 30, 60 and 90 day strategies depending on conditions</a:t>
            </a:r>
          </a:p>
          <a:p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88D06A-D2F9-9290-F641-533FBC953809}"/>
              </a:ext>
            </a:extLst>
          </p:cNvPr>
          <p:cNvSpPr txBox="1"/>
          <p:nvPr/>
        </p:nvSpPr>
        <p:spPr>
          <a:xfrm>
            <a:off x="1838250" y="-184113"/>
            <a:ext cx="20944475" cy="2492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9600" b="1" spc="0" dirty="0">
                <a:solidFill>
                  <a:schemeClr val="bg1"/>
                </a:solidFill>
                <a:latin typeface="Brandon Grotesque Regular" panose="020B0503020203060202" pitchFamily="34" charset="77"/>
              </a:rPr>
              <a:t>Agile</a:t>
            </a:r>
            <a:r>
              <a:rPr lang="en-CA" sz="9600" b="1" spc="0" dirty="0">
                <a:solidFill>
                  <a:schemeClr val="bg1"/>
                </a:solidFill>
                <a:effectLst/>
                <a:latin typeface="Brandon Grotesque Regular" panose="020B0503020203060202" pitchFamily="34" charset="77"/>
              </a:rPr>
              <a:t> Leaders</a:t>
            </a:r>
            <a:br>
              <a:rPr lang="en-CA" sz="6000" dirty="0">
                <a:solidFill>
                  <a:schemeClr val="bg1"/>
                </a:solidFill>
                <a:effectLst/>
                <a:latin typeface="Brandon Grotesque Regular" panose="020B0503020203060202" pitchFamily="34" charset="77"/>
              </a:rPr>
            </a:br>
            <a:endParaRPr lang="en-CA" sz="6000" dirty="0">
              <a:solidFill>
                <a:schemeClr val="bg1"/>
              </a:solidFill>
              <a:effectLst/>
              <a:latin typeface="Brandon Grotesque Regular" panose="020B05030202030602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853272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198</Words>
  <Application>Microsoft Macintosh PowerPoint</Application>
  <PresentationFormat>Custom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Brandon Grotesque Regular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24</cp:revision>
  <dcterms:modified xsi:type="dcterms:W3CDTF">2023-10-06T13:41:06Z</dcterms:modified>
</cp:coreProperties>
</file>