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2" r:id="rId4"/>
    <p:sldId id="263" r:id="rId5"/>
    <p:sldId id="264" r:id="rId6"/>
    <p:sldId id="265" r:id="rId7"/>
    <p:sldId id="26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400" b="0" i="0" u="none" strike="noStrike" cap="none" spc="1253" normalizeH="0" baseline="0">
        <a:ln>
          <a:noFill/>
        </a:ln>
        <a:solidFill>
          <a:srgbClr val="4D4D4D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l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400" b="0" i="0" u="none" strike="noStrike" cap="none" spc="1253" normalizeH="0" baseline="0">
        <a:ln>
          <a:noFill/>
        </a:ln>
        <a:solidFill>
          <a:srgbClr val="4D4D4D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l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400" b="0" i="0" u="none" strike="noStrike" cap="none" spc="1253" normalizeH="0" baseline="0">
        <a:ln>
          <a:noFill/>
        </a:ln>
        <a:solidFill>
          <a:srgbClr val="4D4D4D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l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400" b="0" i="0" u="none" strike="noStrike" cap="none" spc="1253" normalizeH="0" baseline="0">
        <a:ln>
          <a:noFill/>
        </a:ln>
        <a:solidFill>
          <a:srgbClr val="4D4D4D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l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400" b="0" i="0" u="none" strike="noStrike" cap="none" spc="1253" normalizeH="0" baseline="0">
        <a:ln>
          <a:noFill/>
        </a:ln>
        <a:solidFill>
          <a:srgbClr val="4D4D4D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l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400" b="0" i="0" u="none" strike="noStrike" cap="none" spc="1253" normalizeH="0" baseline="0">
        <a:ln>
          <a:noFill/>
        </a:ln>
        <a:solidFill>
          <a:srgbClr val="4D4D4D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l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400" b="0" i="0" u="none" strike="noStrike" cap="none" spc="1253" normalizeH="0" baseline="0">
        <a:ln>
          <a:noFill/>
        </a:ln>
        <a:solidFill>
          <a:srgbClr val="4D4D4D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l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400" b="0" i="0" u="none" strike="noStrike" cap="none" spc="1253" normalizeH="0" baseline="0">
        <a:ln>
          <a:noFill/>
        </a:ln>
        <a:solidFill>
          <a:srgbClr val="4D4D4D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l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400" b="0" i="0" u="none" strike="noStrike" cap="none" spc="1253" normalizeH="0" baseline="0">
        <a:ln>
          <a:noFill/>
        </a:ln>
        <a:solidFill>
          <a:srgbClr val="4D4D4D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4D4D4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4D4D4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4D4D4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4D4D4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4D4D4D"/>
        </a:fontRef>
        <a:srgbClr val="4D4D4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D4D4D"/>
              </a:solidFill>
              <a:prstDash val="solid"/>
              <a:round/>
            </a:ln>
          </a:top>
          <a:bottom>
            <a:ln w="25400" cap="flat">
              <a:solidFill>
                <a:srgbClr val="4D4D4D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D4D4D"/>
              </a:solidFill>
              <a:prstDash val="solid"/>
              <a:round/>
            </a:ln>
          </a:top>
          <a:bottom>
            <a:ln w="25400" cap="flat">
              <a:solidFill>
                <a:srgbClr val="4D4D4D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4D4D4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D4D4D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D4D4D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D4D4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4D4D4D"/>
      </a:tcTxStyle>
      <a:tcStyle>
        <a:tcBdr>
          <a:left>
            <a:ln w="12700" cap="flat">
              <a:solidFill>
                <a:srgbClr val="4D4D4D"/>
              </a:solidFill>
              <a:prstDash val="solid"/>
              <a:round/>
            </a:ln>
          </a:left>
          <a:right>
            <a:ln w="12700" cap="flat">
              <a:solidFill>
                <a:srgbClr val="4D4D4D"/>
              </a:solidFill>
              <a:prstDash val="solid"/>
              <a:round/>
            </a:ln>
          </a:right>
          <a:top>
            <a:ln w="12700" cap="flat">
              <a:solidFill>
                <a:srgbClr val="4D4D4D"/>
              </a:solidFill>
              <a:prstDash val="solid"/>
              <a:round/>
            </a:ln>
          </a:top>
          <a:bottom>
            <a:ln w="12700" cap="flat">
              <a:solidFill>
                <a:srgbClr val="4D4D4D"/>
              </a:solidFill>
              <a:prstDash val="solid"/>
              <a:round/>
            </a:ln>
          </a:bottom>
          <a:insideH>
            <a:ln w="12700" cap="flat">
              <a:solidFill>
                <a:srgbClr val="4D4D4D"/>
              </a:solidFill>
              <a:prstDash val="solid"/>
              <a:round/>
            </a:ln>
          </a:insideH>
          <a:insideV>
            <a:ln w="12700" cap="flat">
              <a:solidFill>
                <a:srgbClr val="4D4D4D"/>
              </a:solidFill>
              <a:prstDash val="solid"/>
              <a:round/>
            </a:ln>
          </a:insideV>
        </a:tcBdr>
        <a:fill>
          <a:solidFill>
            <a:srgbClr val="4D4D4D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4D4D4D"/>
        </a:fontRef>
        <a:srgbClr val="4D4D4D"/>
      </a:tcTxStyle>
      <a:tcStyle>
        <a:tcBdr>
          <a:left>
            <a:ln w="12700" cap="flat">
              <a:solidFill>
                <a:srgbClr val="4D4D4D"/>
              </a:solidFill>
              <a:prstDash val="solid"/>
              <a:round/>
            </a:ln>
          </a:left>
          <a:right>
            <a:ln w="12700" cap="flat">
              <a:solidFill>
                <a:srgbClr val="4D4D4D"/>
              </a:solidFill>
              <a:prstDash val="solid"/>
              <a:round/>
            </a:ln>
          </a:right>
          <a:top>
            <a:ln w="12700" cap="flat">
              <a:solidFill>
                <a:srgbClr val="4D4D4D"/>
              </a:solidFill>
              <a:prstDash val="solid"/>
              <a:round/>
            </a:ln>
          </a:top>
          <a:bottom>
            <a:ln w="12700" cap="flat">
              <a:solidFill>
                <a:srgbClr val="4D4D4D"/>
              </a:solidFill>
              <a:prstDash val="solid"/>
              <a:round/>
            </a:ln>
          </a:bottom>
          <a:insideH>
            <a:ln w="12700" cap="flat">
              <a:solidFill>
                <a:srgbClr val="4D4D4D"/>
              </a:solidFill>
              <a:prstDash val="solid"/>
              <a:round/>
            </a:ln>
          </a:insideH>
          <a:insideV>
            <a:ln w="12700" cap="flat">
              <a:solidFill>
                <a:srgbClr val="4D4D4D"/>
              </a:solidFill>
              <a:prstDash val="solid"/>
              <a:round/>
            </a:ln>
          </a:insideV>
        </a:tcBdr>
        <a:fill>
          <a:solidFill>
            <a:srgbClr val="4D4D4D">
              <a:alpha val="20000"/>
            </a:srgbClr>
          </a:solidFill>
        </a:fill>
      </a:tcStyle>
    </a:firstCol>
    <a:lastRow>
      <a:tcTxStyle b="on" i="off">
        <a:fontRef idx="minor">
          <a:srgbClr val="4D4D4D"/>
        </a:fontRef>
        <a:srgbClr val="4D4D4D"/>
      </a:tcTxStyle>
      <a:tcStyle>
        <a:tcBdr>
          <a:left>
            <a:ln w="12700" cap="flat">
              <a:solidFill>
                <a:srgbClr val="4D4D4D"/>
              </a:solidFill>
              <a:prstDash val="solid"/>
              <a:round/>
            </a:ln>
          </a:left>
          <a:right>
            <a:ln w="12700" cap="flat">
              <a:solidFill>
                <a:srgbClr val="4D4D4D"/>
              </a:solidFill>
              <a:prstDash val="solid"/>
              <a:round/>
            </a:ln>
          </a:right>
          <a:top>
            <a:ln w="50800" cap="flat">
              <a:solidFill>
                <a:srgbClr val="4D4D4D"/>
              </a:solidFill>
              <a:prstDash val="solid"/>
              <a:round/>
            </a:ln>
          </a:top>
          <a:bottom>
            <a:ln w="12700" cap="flat">
              <a:solidFill>
                <a:srgbClr val="4D4D4D"/>
              </a:solidFill>
              <a:prstDash val="solid"/>
              <a:round/>
            </a:ln>
          </a:bottom>
          <a:insideH>
            <a:ln w="12700" cap="flat">
              <a:solidFill>
                <a:srgbClr val="4D4D4D"/>
              </a:solidFill>
              <a:prstDash val="solid"/>
              <a:round/>
            </a:ln>
          </a:insideH>
          <a:insideV>
            <a:ln w="12700" cap="flat">
              <a:solidFill>
                <a:srgbClr val="4D4D4D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4D4D4D"/>
        </a:fontRef>
        <a:srgbClr val="4D4D4D"/>
      </a:tcTxStyle>
      <a:tcStyle>
        <a:tcBdr>
          <a:left>
            <a:ln w="12700" cap="flat">
              <a:solidFill>
                <a:srgbClr val="4D4D4D"/>
              </a:solidFill>
              <a:prstDash val="solid"/>
              <a:round/>
            </a:ln>
          </a:left>
          <a:right>
            <a:ln w="12700" cap="flat">
              <a:solidFill>
                <a:srgbClr val="4D4D4D"/>
              </a:solidFill>
              <a:prstDash val="solid"/>
              <a:round/>
            </a:ln>
          </a:right>
          <a:top>
            <a:ln w="12700" cap="flat">
              <a:solidFill>
                <a:srgbClr val="4D4D4D"/>
              </a:solidFill>
              <a:prstDash val="solid"/>
              <a:round/>
            </a:ln>
          </a:top>
          <a:bottom>
            <a:ln w="25400" cap="flat">
              <a:solidFill>
                <a:srgbClr val="4D4D4D"/>
              </a:solidFill>
              <a:prstDash val="solid"/>
              <a:round/>
            </a:ln>
          </a:bottom>
          <a:insideH>
            <a:ln w="12700" cap="flat">
              <a:solidFill>
                <a:srgbClr val="4D4D4D"/>
              </a:solidFill>
              <a:prstDash val="solid"/>
              <a:round/>
            </a:ln>
          </a:insideH>
          <a:insideV>
            <a:ln w="12700" cap="flat">
              <a:solidFill>
                <a:srgbClr val="4D4D4D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83"/>
  </p:normalViewPr>
  <p:slideViewPr>
    <p:cSldViewPr snapToGrid="0" snapToObjects="1">
      <p:cViewPr varScale="1">
        <p:scale>
          <a:sx n="43" d="100"/>
          <a:sy n="43" d="100"/>
        </p:scale>
        <p:origin x="1320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7" cy="46434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477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888999" indent="-444499" algn="ctr">
              <a:spcBef>
                <a:spcPts val="0"/>
              </a:spcBef>
              <a:defRPr sz="3200" i="1"/>
            </a:lvl2pPr>
            <a:lvl3pPr marL="1333499" indent="-444499" algn="ctr">
              <a:spcBef>
                <a:spcPts val="0"/>
              </a:spcBef>
              <a:defRPr sz="3200" i="1"/>
            </a:lvl3pPr>
            <a:lvl4pPr marL="1777999" indent="-444499" algn="ctr">
              <a:spcBef>
                <a:spcPts val="0"/>
              </a:spcBef>
              <a:defRPr sz="3200" i="1"/>
            </a:lvl4pPr>
            <a:lvl5pPr marL="2222499" indent="-444499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4833937" y="5997575"/>
            <a:ext cx="14716128" cy="8636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1712268" y="0"/>
            <a:ext cx="20959465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21"/>
          </p:nvPr>
        </p:nvSpPr>
        <p:spPr>
          <a:xfrm>
            <a:off x="5329061" y="406546"/>
            <a:ext cx="13716005" cy="91487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7" cy="2000252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7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0"/>
            <a:ext cx="14716127" cy="464343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6231432" y="863203"/>
            <a:ext cx="17439683" cy="116264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7"/>
            <a:ext cx="7500939" cy="5607846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6"/>
            <a:ext cx="7500939" cy="578643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8794253" y="3637357"/>
            <a:ext cx="13260588" cy="88403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9" cy="8840393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4" y="13073062"/>
            <a:ext cx="466267" cy="47307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6"/>
            <a:ext cx="15609094" cy="101441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12442031" y="7072311"/>
            <a:ext cx="8514490" cy="56792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12192000" y="1250155"/>
            <a:ext cx="8251033" cy="55006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291704" y="1250155"/>
            <a:ext cx="16850321" cy="112335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6"/>
            <a:ext cx="15609094" cy="303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4" y="13073062"/>
            <a:ext cx="466267" cy="477670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 algn="ctr">
              <a:defRPr sz="2200" spc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11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0556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500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944686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389186" marR="0" indent="-611186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833686" marR="0" indent="-611186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278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7226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167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-87965" y="-493531"/>
            <a:ext cx="24559930" cy="11661425"/>
          </a:xfrm>
          <a:prstGeom prst="rect">
            <a:avLst/>
          </a:prstGeom>
          <a:solidFill>
            <a:srgbClr val="1B2134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>
              <a:defRPr sz="30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6 Best Practices That"/>
          <p:cNvSpPr txBox="1"/>
          <p:nvPr/>
        </p:nvSpPr>
        <p:spPr>
          <a:xfrm>
            <a:off x="3806292" y="4818772"/>
            <a:ext cx="16771448" cy="103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>
              <a:defRPr sz="8700" spc="957" baseline="-4597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fontAlgn="base"/>
            <a:r>
              <a:rPr lang="en-CA" dirty="0"/>
              <a:t>Developing a Digital Engagement Funnel</a:t>
            </a:r>
          </a:p>
        </p:txBody>
      </p:sp>
      <p:sp>
        <p:nvSpPr>
          <p:cNvPr id="126" name="Oval"/>
          <p:cNvSpPr/>
          <p:nvPr/>
        </p:nvSpPr>
        <p:spPr>
          <a:xfrm>
            <a:off x="2291170" y="-3969969"/>
            <a:ext cx="19801660" cy="19687438"/>
          </a:xfrm>
          <a:prstGeom prst="ellipse">
            <a:avLst/>
          </a:prstGeom>
          <a:ln w="787400">
            <a:solidFill>
              <a:srgbClr val="01A2FF"/>
            </a:solidFill>
            <a:miter lim="400000"/>
          </a:ln>
        </p:spPr>
        <p:txBody>
          <a:bodyPr lIns="71436" tIns="71436" rIns="71436" bIns="71436" anchor="ctr"/>
          <a:lstStyle/>
          <a:p>
            <a:pPr algn="ctr">
              <a:defRPr sz="30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Rectangle"/>
          <p:cNvSpPr/>
          <p:nvPr/>
        </p:nvSpPr>
        <p:spPr>
          <a:xfrm>
            <a:off x="55562" y="11121490"/>
            <a:ext cx="24384004" cy="25865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>
              <a:defRPr sz="30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CAREY NIEUWHOF"/>
          <p:cNvSpPr txBox="1"/>
          <p:nvPr/>
        </p:nvSpPr>
        <p:spPr>
          <a:xfrm>
            <a:off x="7179704" y="11911874"/>
            <a:ext cx="10135720" cy="105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900" spc="648">
                <a:solidFill>
                  <a:srgbClr val="1A213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THE LEADER’S CIRCLE</a:t>
            </a:r>
            <a:endParaRPr dirty="0"/>
          </a:p>
        </p:txBody>
      </p:sp>
      <p:pic>
        <p:nvPicPr>
          <p:cNvPr id="129" name="Icon White.png" descr="Icon 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749" y="7938224"/>
            <a:ext cx="1860502" cy="1857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-87965" y="-208411"/>
            <a:ext cx="24559930" cy="11618222"/>
          </a:xfrm>
          <a:prstGeom prst="rect">
            <a:avLst/>
          </a:prstGeom>
          <a:solidFill>
            <a:srgbClr val="1B2134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>
              <a:defRPr sz="30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5. Play Favorites"/>
          <p:cNvSpPr txBox="1"/>
          <p:nvPr/>
        </p:nvSpPr>
        <p:spPr>
          <a:xfrm>
            <a:off x="2015430" y="-462729"/>
            <a:ext cx="21035956" cy="9993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8000" spc="88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CA" dirty="0"/>
          </a:p>
          <a:p>
            <a:r>
              <a:rPr lang="en-CA" dirty="0"/>
              <a:t>How do you interact with infrequent customers or attenders who don’t seem to be embracing your mission the way you hoped they would? It’s simple. You embrace them anyway.</a:t>
            </a:r>
          </a:p>
          <a:p>
            <a:br>
              <a:rPr lang="en-CA" dirty="0"/>
            </a:br>
            <a:endParaRPr lang="en-CA" dirty="0"/>
          </a:p>
        </p:txBody>
      </p:sp>
      <p:sp>
        <p:nvSpPr>
          <p:cNvPr id="140" name="Rectangle"/>
          <p:cNvSpPr/>
          <p:nvPr/>
        </p:nvSpPr>
        <p:spPr>
          <a:xfrm>
            <a:off x="2015430" y="7645020"/>
            <a:ext cx="19585720" cy="94539"/>
          </a:xfrm>
          <a:prstGeom prst="rect">
            <a:avLst/>
          </a:prstGeom>
          <a:solidFill>
            <a:srgbClr val="3872B9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>
              <a:defRPr sz="3000" spc="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1" name="LC_Logo_Horizontal_TransparentBG copy.png" descr="LC_Logo_Horizontal_TransparentBG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30" y="11664129"/>
            <a:ext cx="1807521" cy="180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HE LEADER’S CIRCLE"/>
          <p:cNvSpPr txBox="1"/>
          <p:nvPr/>
        </p:nvSpPr>
        <p:spPr>
          <a:xfrm>
            <a:off x="14290129" y="12088532"/>
            <a:ext cx="9552175" cy="95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300" spc="794">
                <a:solidFill>
                  <a:srgbClr val="1B213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LEADER’S CIRCLE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-87965" y="-208411"/>
            <a:ext cx="24559930" cy="11618222"/>
          </a:xfrm>
          <a:prstGeom prst="rect">
            <a:avLst/>
          </a:prstGeom>
          <a:solidFill>
            <a:srgbClr val="1B2134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>
              <a:defRPr sz="30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5. Play Favorites"/>
          <p:cNvSpPr txBox="1"/>
          <p:nvPr/>
        </p:nvSpPr>
        <p:spPr>
          <a:xfrm>
            <a:off x="2015430" y="2171790"/>
            <a:ext cx="21826874" cy="8762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8000" spc="88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CA" dirty="0"/>
          </a:p>
          <a:p>
            <a:r>
              <a:rPr lang="en-CA" dirty="0"/>
              <a:t>Attendance alone doesn’t produce devoted disciples.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140" name="Rectangle"/>
          <p:cNvSpPr/>
          <p:nvPr/>
        </p:nvSpPr>
        <p:spPr>
          <a:xfrm>
            <a:off x="2015430" y="7198501"/>
            <a:ext cx="19585720" cy="94539"/>
          </a:xfrm>
          <a:prstGeom prst="rect">
            <a:avLst/>
          </a:prstGeom>
          <a:solidFill>
            <a:srgbClr val="3872B9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>
              <a:defRPr sz="3000" spc="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1" name="LC_Logo_Horizontal_TransparentBG copy.png" descr="LC_Logo_Horizontal_TransparentBG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30" y="11664129"/>
            <a:ext cx="1807521" cy="180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HE LEADER’S CIRCLE"/>
          <p:cNvSpPr txBox="1"/>
          <p:nvPr/>
        </p:nvSpPr>
        <p:spPr>
          <a:xfrm>
            <a:off x="14290129" y="12088532"/>
            <a:ext cx="9552175" cy="95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300" spc="794">
                <a:solidFill>
                  <a:srgbClr val="1B213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LEADER’S CIRCLE</a:t>
            </a:r>
          </a:p>
        </p:txBody>
      </p:sp>
    </p:spTree>
    <p:extLst>
      <p:ext uri="{BB962C8B-B14F-4D97-AF65-F5344CB8AC3E}">
        <p14:creationId xmlns:p14="http://schemas.microsoft.com/office/powerpoint/2010/main" val="5566760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-87965" y="-208411"/>
            <a:ext cx="24559930" cy="11618222"/>
          </a:xfrm>
          <a:prstGeom prst="rect">
            <a:avLst/>
          </a:prstGeom>
          <a:solidFill>
            <a:srgbClr val="1B2134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>
              <a:defRPr sz="30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5. Play Favorites"/>
          <p:cNvSpPr txBox="1"/>
          <p:nvPr/>
        </p:nvSpPr>
        <p:spPr>
          <a:xfrm>
            <a:off x="2015430" y="940683"/>
            <a:ext cx="21826874" cy="11224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8000" spc="88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CA" dirty="0"/>
          </a:p>
          <a:p>
            <a:r>
              <a:rPr lang="en-CA" dirty="0"/>
              <a:t>If you want to grow, stop trying to attract people and start trying to engage them.</a:t>
            </a:r>
          </a:p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140" name="Rectangle"/>
          <p:cNvSpPr/>
          <p:nvPr/>
        </p:nvSpPr>
        <p:spPr>
          <a:xfrm>
            <a:off x="2015430" y="7198501"/>
            <a:ext cx="19585720" cy="94539"/>
          </a:xfrm>
          <a:prstGeom prst="rect">
            <a:avLst/>
          </a:prstGeom>
          <a:solidFill>
            <a:srgbClr val="3872B9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>
              <a:defRPr sz="3000" spc="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1" name="LC_Logo_Horizontal_TransparentBG copy.png" descr="LC_Logo_Horizontal_TransparentBG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30" y="11664129"/>
            <a:ext cx="1807521" cy="180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HE LEADER’S CIRCLE"/>
          <p:cNvSpPr txBox="1"/>
          <p:nvPr/>
        </p:nvSpPr>
        <p:spPr>
          <a:xfrm>
            <a:off x="14290129" y="12088532"/>
            <a:ext cx="9552175" cy="95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300" spc="794">
                <a:solidFill>
                  <a:srgbClr val="1B213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LEADER’S CIRCLE</a:t>
            </a:r>
          </a:p>
        </p:txBody>
      </p:sp>
    </p:spTree>
    <p:extLst>
      <p:ext uri="{BB962C8B-B14F-4D97-AF65-F5344CB8AC3E}">
        <p14:creationId xmlns:p14="http://schemas.microsoft.com/office/powerpoint/2010/main" val="6860154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-87965" y="-208411"/>
            <a:ext cx="24559930" cy="11618222"/>
          </a:xfrm>
          <a:prstGeom prst="rect">
            <a:avLst/>
          </a:prstGeom>
          <a:solidFill>
            <a:srgbClr val="1B2134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>
              <a:defRPr sz="30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5. Play Favorites"/>
          <p:cNvSpPr txBox="1"/>
          <p:nvPr/>
        </p:nvSpPr>
        <p:spPr>
          <a:xfrm>
            <a:off x="2015430" y="1556236"/>
            <a:ext cx="21826874" cy="9993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8000" spc="88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CA" dirty="0"/>
          </a:p>
          <a:p>
            <a:r>
              <a:rPr lang="en-CA" dirty="0"/>
              <a:t>The goal of digital content is connection, not consumption.</a:t>
            </a:r>
          </a:p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140" name="Rectangle"/>
          <p:cNvSpPr/>
          <p:nvPr/>
        </p:nvSpPr>
        <p:spPr>
          <a:xfrm>
            <a:off x="2015430" y="7198501"/>
            <a:ext cx="19585720" cy="94539"/>
          </a:xfrm>
          <a:prstGeom prst="rect">
            <a:avLst/>
          </a:prstGeom>
          <a:solidFill>
            <a:srgbClr val="3872B9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>
              <a:defRPr sz="3000" spc="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1" name="LC_Logo_Horizontal_TransparentBG copy.png" descr="LC_Logo_Horizontal_TransparentBG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30" y="11664129"/>
            <a:ext cx="1807521" cy="180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HE LEADER’S CIRCLE"/>
          <p:cNvSpPr txBox="1"/>
          <p:nvPr/>
        </p:nvSpPr>
        <p:spPr>
          <a:xfrm>
            <a:off x="14290129" y="12088532"/>
            <a:ext cx="9552175" cy="95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300" spc="794">
                <a:solidFill>
                  <a:srgbClr val="1B213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LEADER’S CIRCLE</a:t>
            </a:r>
          </a:p>
        </p:txBody>
      </p:sp>
    </p:spTree>
    <p:extLst>
      <p:ext uri="{BB962C8B-B14F-4D97-AF65-F5344CB8AC3E}">
        <p14:creationId xmlns:p14="http://schemas.microsoft.com/office/powerpoint/2010/main" val="38189098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-87965" y="-208411"/>
            <a:ext cx="24559930" cy="11618222"/>
          </a:xfrm>
          <a:prstGeom prst="rect">
            <a:avLst/>
          </a:prstGeom>
          <a:solidFill>
            <a:srgbClr val="1B2134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>
              <a:defRPr sz="3000" spc="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1" name="LC_Logo_Horizontal_TransparentBG copy.png" descr="LC_Logo_Horizontal_TransparentBG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30" y="11664129"/>
            <a:ext cx="1807521" cy="180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HE LEADER’S CIRCLE"/>
          <p:cNvSpPr txBox="1"/>
          <p:nvPr/>
        </p:nvSpPr>
        <p:spPr>
          <a:xfrm>
            <a:off x="14290129" y="12088532"/>
            <a:ext cx="9552175" cy="95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300" spc="794">
                <a:solidFill>
                  <a:srgbClr val="1B213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LEADER’S CIRCLE</a:t>
            </a:r>
          </a:p>
        </p:txBody>
      </p:sp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1397C507-C743-694C-82A1-800B9BA02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43" y="2583175"/>
            <a:ext cx="14694195" cy="8549650"/>
          </a:xfrm>
          <a:prstGeom prst="rect">
            <a:avLst/>
          </a:prstGeom>
        </p:spPr>
      </p:pic>
      <p:sp>
        <p:nvSpPr>
          <p:cNvPr id="9" name="5. Play Favorites">
            <a:extLst>
              <a:ext uri="{FF2B5EF4-FFF2-40B4-BE49-F238E27FC236}">
                <a16:creationId xmlns:a16="http://schemas.microsoft.com/office/drawing/2014/main" id="{0BCCC051-C7E2-2949-B3B5-5585E4B97092}"/>
              </a:ext>
            </a:extLst>
          </p:cNvPr>
          <p:cNvSpPr txBox="1"/>
          <p:nvPr/>
        </p:nvSpPr>
        <p:spPr>
          <a:xfrm>
            <a:off x="1278563" y="-462729"/>
            <a:ext cx="21826874" cy="7530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8000" spc="88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CA" dirty="0"/>
          </a:p>
          <a:p>
            <a:pPr algn="ctr"/>
            <a:r>
              <a:rPr lang="en-CA" dirty="0"/>
              <a:t>Digital Engagement Funnel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55931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-87965" y="-208411"/>
            <a:ext cx="24559930" cy="11618222"/>
          </a:xfrm>
          <a:prstGeom prst="rect">
            <a:avLst/>
          </a:prstGeom>
          <a:solidFill>
            <a:srgbClr val="1B2134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>
              <a:defRPr sz="30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5. Play Favorites"/>
          <p:cNvSpPr txBox="1"/>
          <p:nvPr/>
        </p:nvSpPr>
        <p:spPr>
          <a:xfrm>
            <a:off x="2015430" y="-3368188"/>
            <a:ext cx="21826874" cy="19841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8000" spc="88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CA" dirty="0"/>
          </a:p>
          <a:p>
            <a:br>
              <a:rPr lang="en-CA" dirty="0"/>
            </a:br>
            <a:endParaRPr lang="en-CA" dirty="0"/>
          </a:p>
          <a:p>
            <a:r>
              <a:rPr lang="en-CA" dirty="0"/>
              <a:t>When presenting your offer, you want to give people something of extreme value. Here are some examples of offers that I’ve used: </a:t>
            </a:r>
          </a:p>
          <a:p>
            <a:endParaRPr lang="en-CA" sz="6000" dirty="0"/>
          </a:p>
          <a:p>
            <a:r>
              <a:rPr lang="en-CA" sz="6000" dirty="0"/>
              <a:t>- Checklists </a:t>
            </a:r>
          </a:p>
          <a:p>
            <a:r>
              <a:rPr lang="en-CA" sz="6000" dirty="0"/>
              <a:t>- Video series </a:t>
            </a:r>
          </a:p>
          <a:p>
            <a:r>
              <a:rPr lang="en-CA" sz="6000" dirty="0"/>
              <a:t>- E-Books </a:t>
            </a:r>
          </a:p>
          <a:p>
            <a:r>
              <a:rPr lang="en-CA" sz="6000" dirty="0"/>
              <a:t>- Cheat Sheets</a:t>
            </a:r>
          </a:p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140" name="Rectangle"/>
          <p:cNvSpPr/>
          <p:nvPr/>
        </p:nvSpPr>
        <p:spPr>
          <a:xfrm>
            <a:off x="1851729" y="10515858"/>
            <a:ext cx="20880679" cy="180495"/>
          </a:xfrm>
          <a:prstGeom prst="rect">
            <a:avLst/>
          </a:prstGeom>
          <a:solidFill>
            <a:srgbClr val="3872B9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>
              <a:defRPr sz="3000" spc="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1" name="LC_Logo_Horizontal_TransparentBG copy.png" descr="LC_Logo_Horizontal_TransparentBG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30" y="11664129"/>
            <a:ext cx="1807521" cy="180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HE LEADER’S CIRCLE"/>
          <p:cNvSpPr txBox="1"/>
          <p:nvPr/>
        </p:nvSpPr>
        <p:spPr>
          <a:xfrm>
            <a:off x="14290129" y="12088532"/>
            <a:ext cx="9552175" cy="95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300" spc="794">
                <a:solidFill>
                  <a:srgbClr val="1B213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LEADER’S CIRCLE</a:t>
            </a:r>
          </a:p>
        </p:txBody>
      </p:sp>
    </p:spTree>
    <p:extLst>
      <p:ext uri="{BB962C8B-B14F-4D97-AF65-F5344CB8AC3E}">
        <p14:creationId xmlns:p14="http://schemas.microsoft.com/office/powerpoint/2010/main" val="24789083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4D4D4D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400" b="0" i="0" u="none" strike="noStrike" cap="none" spc="1253" normalizeH="0" baseline="0">
            <a:ln>
              <a:noFill/>
            </a:ln>
            <a:solidFill>
              <a:srgbClr val="4D4D4D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400" b="0" i="0" u="none" strike="noStrike" cap="none" spc="1253" normalizeH="0" baseline="0">
            <a:ln>
              <a:noFill/>
            </a:ln>
            <a:solidFill>
              <a:srgbClr val="4D4D4D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400" b="0" i="0" u="none" strike="noStrike" cap="none" spc="1253" normalizeH="0" baseline="0">
            <a:ln>
              <a:noFill/>
            </a:ln>
            <a:solidFill>
              <a:srgbClr val="4D4D4D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400" b="0" i="0" u="none" strike="noStrike" cap="none" spc="1253" normalizeH="0" baseline="0">
            <a:ln>
              <a:noFill/>
            </a:ln>
            <a:solidFill>
              <a:srgbClr val="4D4D4D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154</Words>
  <Application>Microsoft Macintosh PowerPoint</Application>
  <PresentationFormat>Custom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Tim Beck</cp:lastModifiedBy>
  <cp:revision>10</cp:revision>
  <dcterms:modified xsi:type="dcterms:W3CDTF">2023-10-06T14:10:26Z</dcterms:modified>
</cp:coreProperties>
</file>