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83"/>
  </p:normalViewPr>
  <p:slideViewPr>
    <p:cSldViewPr snapToGrid="0">
      <p:cViewPr varScale="1">
        <p:scale>
          <a:sx n="43" d="100"/>
          <a:sy n="43" d="100"/>
        </p:scale>
        <p:origin x="13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712269" y="0"/>
            <a:ext cx="20959463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29062" y="406546"/>
            <a:ext cx="13716003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6231433" y="863203"/>
            <a:ext cx="17439681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794253" y="3637358"/>
            <a:ext cx="13260587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42031" y="7072312"/>
            <a:ext cx="8514489" cy="567928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192000" y="1250156"/>
            <a:ext cx="8251032" cy="55006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91704" y="1250156"/>
            <a:ext cx="16850320" cy="112335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-87964" y="-23642"/>
            <a:ext cx="24559928" cy="13763284"/>
          </a:xfrm>
          <a:prstGeom prst="rect">
            <a:avLst/>
          </a:prstGeom>
          <a:solidFill>
            <a:srgbClr val="101B35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Rectangle"/>
          <p:cNvSpPr/>
          <p:nvPr/>
        </p:nvSpPr>
        <p:spPr>
          <a:xfrm>
            <a:off x="-164641" y="11804246"/>
            <a:ext cx="24713282" cy="195891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lvl="1" indent="0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1" name="6 Best Practices That Engage High Capacity Leaders"/>
          <p:cNvSpPr txBox="1"/>
          <p:nvPr/>
        </p:nvSpPr>
        <p:spPr>
          <a:xfrm>
            <a:off x="2074577" y="12420165"/>
            <a:ext cx="20234847" cy="727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3800" spc="1368">
                <a:solidFill>
                  <a:srgbClr val="101B35"/>
                </a:solidFill>
              </a:defRPr>
            </a:lvl1pPr>
          </a:lstStyle>
          <a:p>
            <a:r>
              <a:t>6 Best Practices That Engage High Capacity Leaders</a:t>
            </a:r>
          </a:p>
        </p:txBody>
      </p:sp>
      <p:pic>
        <p:nvPicPr>
          <p:cNvPr id="122" name="LC_Logo_Horizontal_TransparentBG.png" descr="LC_Logo_Horizontal_Transparent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8025"/>
            <a:ext cx="24384001" cy="1125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4" y="-493530"/>
            <a:ext cx="24559928" cy="11661423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5597331" y="4181475"/>
            <a:ext cx="13189338" cy="1514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</a:defRPr>
            </a:lvl1pPr>
          </a:lstStyle>
          <a:p>
            <a:r>
              <a:t>6 Best Practices That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8"/>
            <a:ext cx="19801660" cy="19687435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3" y="11121491"/>
            <a:ext cx="24384001" cy="25865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8" name="Engage High Capacity Leaders"/>
          <p:cNvSpPr txBox="1"/>
          <p:nvPr/>
        </p:nvSpPr>
        <p:spPr>
          <a:xfrm>
            <a:off x="2765496" y="5511800"/>
            <a:ext cx="18853008" cy="1514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</a:defRPr>
            </a:lvl1pPr>
          </a:lstStyle>
          <a:p>
            <a:r>
              <a:t>Engage High Capacity Leaders</a:t>
            </a:r>
          </a:p>
        </p:txBody>
      </p:sp>
      <p:sp>
        <p:nvSpPr>
          <p:cNvPr id="129" name="CAREY NIEUWHOF"/>
          <p:cNvSpPr txBox="1"/>
          <p:nvPr/>
        </p:nvSpPr>
        <p:spPr>
          <a:xfrm>
            <a:off x="7179702" y="11911873"/>
            <a:ext cx="10135722" cy="1052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5900" spc="648">
                <a:solidFill>
                  <a:srgbClr val="1A2136"/>
                </a:solidFill>
              </a:defRPr>
            </a:lvl1pPr>
          </a:lstStyle>
          <a:p>
            <a:r>
              <a:rPr lang="en-US" dirty="0"/>
              <a:t>THE LEADER’S CIRCLE</a:t>
            </a:r>
          </a:p>
        </p:txBody>
      </p:sp>
      <p:pic>
        <p:nvPicPr>
          <p:cNvPr id="130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5"/>
            <a:ext cx="1860502" cy="185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"/>
          <p:cNvSpPr/>
          <p:nvPr/>
        </p:nvSpPr>
        <p:spPr>
          <a:xfrm>
            <a:off x="-87964" y="-208411"/>
            <a:ext cx="24559928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3" name="People with significant leadership gifting respond best to significant challenges."/>
          <p:cNvSpPr txBox="1"/>
          <p:nvPr/>
        </p:nvSpPr>
        <p:spPr>
          <a:xfrm>
            <a:off x="2071600" y="4692995"/>
            <a:ext cx="14411512" cy="217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z="6100" spc="0">
                <a:solidFill>
                  <a:srgbClr val="FFFFFF"/>
                </a:solidFill>
              </a:defRPr>
            </a:lvl1pPr>
          </a:lstStyle>
          <a:p>
            <a:r>
              <a:t>People with significant leadership gifting respond best to significant challenges.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4" name="1.Make The Challenge Bigger"/>
          <p:cNvSpPr txBox="1"/>
          <p:nvPr/>
        </p:nvSpPr>
        <p:spPr>
          <a:xfrm>
            <a:off x="2007899" y="1739106"/>
            <a:ext cx="21044195" cy="183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9900" spc="1089">
                <a:solidFill>
                  <a:srgbClr val="FFFFFF"/>
                </a:solidFill>
              </a:defRPr>
            </a:lvl1pPr>
          </a:lstStyle>
          <a:p>
            <a:r>
              <a:t>1.Make The Challenge Bigger </a:t>
            </a:r>
            <a:endParaRPr sz="1200" spc="132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35" name="Rectangle"/>
          <p:cNvSpPr/>
          <p:nvPr/>
        </p:nvSpPr>
        <p:spPr>
          <a:xfrm>
            <a:off x="2192031" y="3822487"/>
            <a:ext cx="19585720" cy="94538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36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1" y="11664129"/>
            <a:ext cx="1807520" cy="1804482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HE LEADER’S CIRCLE"/>
          <p:cNvSpPr txBox="1"/>
          <p:nvPr/>
        </p:nvSpPr>
        <p:spPr>
          <a:xfrm>
            <a:off x="14290129" y="12088531"/>
            <a:ext cx="9554588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5300" spc="794">
                <a:solidFill>
                  <a:srgbClr val="1B2134"/>
                </a:solidFill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here the mission, vision and values are fuzzy, high capacity leaders disappear."/>
          <p:cNvSpPr txBox="1"/>
          <p:nvPr/>
        </p:nvSpPr>
        <p:spPr>
          <a:xfrm>
            <a:off x="4591776" y="4743449"/>
            <a:ext cx="15200449" cy="374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ctr">
              <a:defRPr sz="7500" spc="0">
                <a:solidFill>
                  <a:srgbClr val="1A2236"/>
                </a:solidFill>
              </a:defRPr>
            </a:lvl1pPr>
          </a:lstStyle>
          <a:p>
            <a:r>
              <a:t>Where the mission, vision and values are fuzzy, high capacity leaders disappear. 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40" name="Rectangle"/>
          <p:cNvSpPr/>
          <p:nvPr/>
        </p:nvSpPr>
        <p:spPr>
          <a:xfrm>
            <a:off x="2736608" y="4223942"/>
            <a:ext cx="18910784" cy="83841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23" y="9794564"/>
            <a:ext cx="2462353" cy="2458214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2. Clarify The Mission, Vision And Values"/>
          <p:cNvSpPr txBox="1"/>
          <p:nvPr/>
        </p:nvSpPr>
        <p:spPr>
          <a:xfrm>
            <a:off x="2462325" y="2337299"/>
            <a:ext cx="19459351" cy="1450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ctr">
              <a:defRPr sz="8600" spc="0">
                <a:solidFill>
                  <a:srgbClr val="1A2236"/>
                </a:solidFill>
              </a:defRPr>
            </a:pPr>
            <a:r>
              <a:t>2. Clarify The Mission, Vision And </a:t>
            </a:r>
            <a:r>
              <a:rPr sz="7300"/>
              <a:t>Values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"/>
          <p:cNvSpPr/>
          <p:nvPr/>
        </p:nvSpPr>
        <p:spPr>
          <a:xfrm>
            <a:off x="-87964" y="-208411"/>
            <a:ext cx="24559928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Few things are more demotivating to a high capacity leader than a disorganized team."/>
          <p:cNvSpPr txBox="1"/>
          <p:nvPr/>
        </p:nvSpPr>
        <p:spPr>
          <a:xfrm>
            <a:off x="2071600" y="4692995"/>
            <a:ext cx="14411512" cy="310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>
            <a:lvl1pPr>
              <a:defRPr sz="6100" spc="0">
                <a:solidFill>
                  <a:srgbClr val="FFFFFF"/>
                </a:solidFill>
              </a:defRPr>
            </a:lvl1pPr>
          </a:lstStyle>
          <a:p>
            <a:r>
              <a:t>Few things are more demotivating to a high capacity leader than a disorganized team.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46" name="3. Be Organized"/>
          <p:cNvSpPr txBox="1"/>
          <p:nvPr/>
        </p:nvSpPr>
        <p:spPr>
          <a:xfrm>
            <a:off x="2007899" y="1643856"/>
            <a:ext cx="11370942" cy="1831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9900" spc="1089">
                <a:solidFill>
                  <a:srgbClr val="FFFFFF"/>
                </a:solidFill>
              </a:defRPr>
            </a:lvl1pPr>
          </a:lstStyle>
          <a:p>
            <a:r>
              <a:t>3. Be Organized</a:t>
            </a:r>
            <a:endParaRPr sz="1200" spc="132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47" name="Rectangle"/>
          <p:cNvSpPr/>
          <p:nvPr/>
        </p:nvSpPr>
        <p:spPr>
          <a:xfrm>
            <a:off x="2192031" y="3822487"/>
            <a:ext cx="19585720" cy="94538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48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1" y="11664129"/>
            <a:ext cx="1807520" cy="1804482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HE LEADER’S CIRCLE"/>
          <p:cNvSpPr txBox="1"/>
          <p:nvPr/>
        </p:nvSpPr>
        <p:spPr>
          <a:xfrm>
            <a:off x="14290129" y="12088531"/>
            <a:ext cx="9554588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5300" spc="794">
                <a:solidFill>
                  <a:srgbClr val="1B2134"/>
                </a:solidFill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High capacity leaders die a thousand deaths when a team member excuses someone’s laziness or irresponsibility."/>
          <p:cNvSpPr txBox="1"/>
          <p:nvPr/>
        </p:nvSpPr>
        <p:spPr>
          <a:xfrm>
            <a:off x="3818707" y="4743449"/>
            <a:ext cx="16746585" cy="374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ctr">
              <a:defRPr sz="7500" spc="0">
                <a:solidFill>
                  <a:srgbClr val="1A2236"/>
                </a:solidFill>
              </a:defRPr>
            </a:lvl1pPr>
          </a:lstStyle>
          <a:p>
            <a:r>
              <a:t>High capacity leaders die a thousand deaths when a team member excuses someone’s laziness or irresponsibility. 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52" name="Rectangle"/>
          <p:cNvSpPr/>
          <p:nvPr/>
        </p:nvSpPr>
        <p:spPr>
          <a:xfrm>
            <a:off x="2736608" y="4223942"/>
            <a:ext cx="18910784" cy="83841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53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23" y="9794564"/>
            <a:ext cx="2462353" cy="2458214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4. Refuse To Let Leaders Off The Hook"/>
          <p:cNvSpPr txBox="1"/>
          <p:nvPr/>
        </p:nvSpPr>
        <p:spPr>
          <a:xfrm>
            <a:off x="2462325" y="2248399"/>
            <a:ext cx="19459351" cy="162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ctr">
              <a:defRPr sz="8600" spc="0">
                <a:solidFill>
                  <a:srgbClr val="1A2236"/>
                </a:solidFill>
              </a:defRPr>
            </a:lvl1pPr>
          </a:lstStyle>
          <a:p>
            <a:r>
              <a:t>4. Refuse To Let Leaders Off The Hook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"/>
          <p:cNvSpPr/>
          <p:nvPr/>
        </p:nvSpPr>
        <p:spPr>
          <a:xfrm>
            <a:off x="-87964" y="-208411"/>
            <a:ext cx="24559928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7" name="Spend 80% of your time with the leaders who give you 80% of your results."/>
          <p:cNvSpPr txBox="1"/>
          <p:nvPr/>
        </p:nvSpPr>
        <p:spPr>
          <a:xfrm>
            <a:off x="2071600" y="4692995"/>
            <a:ext cx="14411512" cy="235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spAutoFit/>
          </a:bodyPr>
          <a:lstStyle/>
          <a:p>
            <a:pPr>
              <a:defRPr sz="6100" spc="0">
                <a:solidFill>
                  <a:srgbClr val="FFFFFF"/>
                </a:solidFill>
              </a:defRPr>
            </a:pPr>
            <a:r>
              <a:t>Spend 80% of your time with the leaders who give you 80% of your results.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6100" spc="0">
                <a:solidFill>
                  <a:srgbClr val="FFFFFF"/>
                </a:solidFill>
              </a:defRPr>
            </a:pP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58" name="5. Play Favorites"/>
          <p:cNvSpPr txBox="1"/>
          <p:nvPr/>
        </p:nvSpPr>
        <p:spPr>
          <a:xfrm>
            <a:off x="2007899" y="1554956"/>
            <a:ext cx="11925038" cy="2009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>
              <a:defRPr sz="9900" spc="1089">
                <a:solidFill>
                  <a:srgbClr val="FFFFFF"/>
                </a:solidFill>
              </a:defRPr>
            </a:pPr>
            <a:r>
              <a:t>5. Play Favorites</a:t>
            </a:r>
            <a:endParaRPr sz="1200" spc="132">
              <a:latin typeface="Times Roman"/>
              <a:ea typeface="Times Roman"/>
              <a:cs typeface="Times Roman"/>
              <a:sym typeface="Times Roman"/>
            </a:endParaRPr>
          </a:p>
          <a:p>
            <a:pPr>
              <a:defRPr sz="9900" spc="1089">
                <a:solidFill>
                  <a:srgbClr val="FFFFFF"/>
                </a:solidFill>
              </a:defRPr>
            </a:pPr>
            <a:endParaRPr sz="1200" spc="132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59" name="Rectangle"/>
          <p:cNvSpPr/>
          <p:nvPr/>
        </p:nvSpPr>
        <p:spPr>
          <a:xfrm>
            <a:off x="2192031" y="3822487"/>
            <a:ext cx="19585720" cy="94538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0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1" y="11664129"/>
            <a:ext cx="1807520" cy="180448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HE LEADER’S CIRCLE"/>
          <p:cNvSpPr txBox="1"/>
          <p:nvPr/>
        </p:nvSpPr>
        <p:spPr>
          <a:xfrm>
            <a:off x="14290129" y="12088531"/>
            <a:ext cx="9554588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5300" spc="794">
                <a:solidFill>
                  <a:srgbClr val="1B2134"/>
                </a:solidFill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s soon as you find a high capacity volunteer, your next step should be to recruit more and move others alongside them."/>
          <p:cNvSpPr txBox="1"/>
          <p:nvPr/>
        </p:nvSpPr>
        <p:spPr>
          <a:xfrm>
            <a:off x="2406423" y="4983162"/>
            <a:ext cx="19571155" cy="374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>
            <a:lvl1pPr algn="ctr">
              <a:defRPr sz="7500" spc="0">
                <a:solidFill>
                  <a:srgbClr val="1A2236"/>
                </a:solidFill>
              </a:defRPr>
            </a:lvl1pPr>
          </a:lstStyle>
          <a:p>
            <a:r>
              <a:t>As soon as you find a high capacity volunteer, your next step should be to recruit more and move others alongside them.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164" name="Rectangle"/>
          <p:cNvSpPr/>
          <p:nvPr/>
        </p:nvSpPr>
        <p:spPr>
          <a:xfrm>
            <a:off x="2736608" y="4223942"/>
            <a:ext cx="18910784" cy="83841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algn="ctr">
              <a:defRPr sz="30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65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0823" y="9794564"/>
            <a:ext cx="2462353" cy="2458214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6. Surround High Capacity Leaders With Other High Capacity Leaders"/>
          <p:cNvSpPr txBox="1"/>
          <p:nvPr/>
        </p:nvSpPr>
        <p:spPr>
          <a:xfrm>
            <a:off x="2462325" y="1148262"/>
            <a:ext cx="19459351" cy="3114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ctr">
              <a:defRPr sz="8600" spc="0">
                <a:solidFill>
                  <a:srgbClr val="1A2236"/>
                </a:solidFill>
              </a:defRPr>
            </a:pPr>
            <a:r>
              <a:t>6. Surround High Capacity Leaders With Other High Capacity Leaders</a:t>
            </a:r>
            <a:endParaRPr sz="1200">
              <a:latin typeface="Times Roman"/>
              <a:ea typeface="Times Roman"/>
              <a:cs typeface="Times Roman"/>
              <a:sym typeface="Times Roman"/>
            </a:endParaRPr>
          </a:p>
          <a:p>
            <a:pPr algn="ctr">
              <a:defRPr sz="8600" spc="0">
                <a:solidFill>
                  <a:srgbClr val="1A2236"/>
                </a:solidFill>
              </a:defRPr>
            </a:pP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Custom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Times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1</cp:revision>
  <dcterms:modified xsi:type="dcterms:W3CDTF">2023-10-06T14:17:22Z</dcterms:modified>
</cp:coreProperties>
</file>