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7" r:id="rId2"/>
    <p:sldId id="259" r:id="rId3"/>
    <p:sldId id="262" r:id="rId4"/>
    <p:sldId id="263" r:id="rId5"/>
    <p:sldId id="264" r:id="rId6"/>
    <p:sldId id="266" r:id="rId7"/>
    <p:sldId id="267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l" defTabSz="82153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1400" b="0" i="0" u="none" strike="noStrike" cap="none" spc="1253" normalizeH="0" baseline="0">
        <a:ln>
          <a:noFill/>
        </a:ln>
        <a:solidFill>
          <a:srgbClr val="4D4D4D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8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CFCF"/>
          </a:solidFill>
        </a:fill>
      </a:tcStyle>
    </a:wholeTbl>
    <a:band2H>
      <a:tcTxStyle/>
      <a:tcStyle>
        <a:tcBdr/>
        <a:fill>
          <a:solidFill>
            <a:srgbClr val="E8E8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4D4D4D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solidFill>
            <a:srgbClr val="4D4D4D">
              <a:alpha val="20000"/>
            </a:srgbClr>
          </a:solidFill>
        </a:fill>
      </a:tcStyle>
    </a:firstCol>
    <a:la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50800" cap="flat">
              <a:solidFill>
                <a:srgbClr val="4D4D4D"/>
              </a:solidFill>
              <a:prstDash val="solid"/>
              <a:round/>
            </a:ln>
          </a:top>
          <a:bottom>
            <a:ln w="127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4D4D4D"/>
        </a:fontRef>
        <a:srgbClr val="4D4D4D"/>
      </a:tcTxStyle>
      <a:tcStyle>
        <a:tcBdr>
          <a:left>
            <a:ln w="12700" cap="flat">
              <a:solidFill>
                <a:srgbClr val="4D4D4D"/>
              </a:solidFill>
              <a:prstDash val="solid"/>
              <a:round/>
            </a:ln>
          </a:left>
          <a:right>
            <a:ln w="12700" cap="flat">
              <a:solidFill>
                <a:srgbClr val="4D4D4D"/>
              </a:solidFill>
              <a:prstDash val="solid"/>
              <a:round/>
            </a:ln>
          </a:right>
          <a:top>
            <a:ln w="12700" cap="flat">
              <a:solidFill>
                <a:srgbClr val="4D4D4D"/>
              </a:solidFill>
              <a:prstDash val="solid"/>
              <a:round/>
            </a:ln>
          </a:top>
          <a:bottom>
            <a:ln w="25400" cap="flat">
              <a:solidFill>
                <a:srgbClr val="4D4D4D"/>
              </a:solidFill>
              <a:prstDash val="solid"/>
              <a:round/>
            </a:ln>
          </a:bottom>
          <a:insideH>
            <a:ln w="12700" cap="flat">
              <a:solidFill>
                <a:srgbClr val="4D4D4D"/>
              </a:solidFill>
              <a:prstDash val="solid"/>
              <a:round/>
            </a:ln>
          </a:insideH>
          <a:insideV>
            <a:ln w="12700" cap="flat">
              <a:solidFill>
                <a:srgbClr val="4D4D4D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83"/>
  </p:normalViewPr>
  <p:slideViewPr>
    <p:cSldViewPr snapToGrid="0" snapToObjects="1">
      <p:cViewPr varScale="1">
        <p:scale>
          <a:sx n="43" d="100"/>
          <a:sy n="43" d="100"/>
        </p:scale>
        <p:origin x="1320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4833937" y="2303858"/>
            <a:ext cx="14716127" cy="4643439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7090171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8947546"/>
            <a:ext cx="14716127" cy="6477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  <a:lvl2pPr marL="888999" indent="-444499" algn="ctr">
              <a:spcBef>
                <a:spcPts val="0"/>
              </a:spcBef>
              <a:defRPr sz="3200" i="1"/>
            </a:lvl2pPr>
            <a:lvl3pPr marL="1333499" indent="-444499" algn="ctr">
              <a:spcBef>
                <a:spcPts val="0"/>
              </a:spcBef>
              <a:defRPr sz="3200" i="1"/>
            </a:lvl3pPr>
            <a:lvl4pPr marL="1777999" indent="-444499" algn="ctr">
              <a:spcBef>
                <a:spcPts val="0"/>
              </a:spcBef>
              <a:defRPr sz="3200" i="1"/>
            </a:lvl4pPr>
            <a:lvl5pPr marL="2222499" indent="-444499" algn="ctr">
              <a:spcBef>
                <a:spcPts val="0"/>
              </a:spcBef>
              <a:defRPr sz="3200" i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1"/>
          </p:nvPr>
        </p:nvSpPr>
        <p:spPr>
          <a:xfrm>
            <a:off x="4833937" y="5997575"/>
            <a:ext cx="14716128" cy="863601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4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  <a:endParaRPr/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21"/>
          </p:nvPr>
        </p:nvSpPr>
        <p:spPr>
          <a:xfrm>
            <a:off x="1712268" y="0"/>
            <a:ext cx="20959465" cy="139838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sz="half" idx="21"/>
          </p:nvPr>
        </p:nvSpPr>
        <p:spPr>
          <a:xfrm>
            <a:off x="5329061" y="406546"/>
            <a:ext cx="13716005" cy="914876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833937" y="9447609"/>
            <a:ext cx="14716127" cy="2000252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833937" y="11465717"/>
            <a:ext cx="14716127" cy="1589487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4833937" y="4536280"/>
            <a:ext cx="14716127" cy="4643439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21"/>
          </p:nvPr>
        </p:nvSpPr>
        <p:spPr>
          <a:xfrm>
            <a:off x="6231432" y="863203"/>
            <a:ext cx="17439683" cy="1162645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4387453" y="892967"/>
            <a:ext cx="7500939" cy="5607846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6643686"/>
            <a:ext cx="7500939" cy="578643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  <a:lvl2pPr marL="0" indent="0" algn="ctr">
              <a:spcBef>
                <a:spcPts val="0"/>
              </a:spcBef>
              <a:buSzTx/>
              <a:buNone/>
              <a:defRPr sz="5200"/>
            </a:lvl2pPr>
            <a:lvl3pPr marL="0" indent="0" algn="ctr">
              <a:spcBef>
                <a:spcPts val="0"/>
              </a:spcBef>
              <a:buSzTx/>
              <a:buNone/>
              <a:defRPr sz="5200"/>
            </a:lvl3pPr>
            <a:lvl4pPr marL="0" indent="0" algn="ctr">
              <a:spcBef>
                <a:spcPts val="0"/>
              </a:spcBef>
              <a:buSzTx/>
              <a:buNone/>
              <a:defRPr sz="5200"/>
            </a:lvl4pPr>
            <a:lvl5pPr marL="0" indent="0" algn="ctr">
              <a:spcBef>
                <a:spcPts val="0"/>
              </a:spcBef>
              <a:buSzTx/>
              <a:buNone/>
              <a:defRPr sz="5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3643312"/>
            <a:ext cx="15609094" cy="884039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21"/>
          </p:nvPr>
        </p:nvSpPr>
        <p:spPr>
          <a:xfrm>
            <a:off x="8794253" y="3637357"/>
            <a:ext cx="13260588" cy="884039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387453" y="3643312"/>
            <a:ext cx="7500939" cy="8840393"/>
          </a:xfrm>
          <a:prstGeom prst="rect">
            <a:avLst/>
          </a:prstGeom>
        </p:spPr>
        <p:txBody>
          <a:bodyPr/>
          <a:lstStyle>
            <a:lvl1pPr marL="465363" indent="-465363">
              <a:spcBef>
                <a:spcPts val="4500"/>
              </a:spcBef>
              <a:defRPr sz="3800"/>
            </a:lvl1pPr>
            <a:lvl2pPr marL="808263" indent="-465363">
              <a:spcBef>
                <a:spcPts val="4500"/>
              </a:spcBef>
              <a:defRPr sz="3800"/>
            </a:lvl2pPr>
            <a:lvl3pPr marL="1151164" indent="-465363">
              <a:spcBef>
                <a:spcPts val="4500"/>
              </a:spcBef>
              <a:defRPr sz="3800"/>
            </a:lvl3pPr>
            <a:lvl4pPr marL="1494064" indent="-465364">
              <a:spcBef>
                <a:spcPts val="4500"/>
              </a:spcBef>
              <a:defRPr sz="3800"/>
            </a:lvl4pPr>
            <a:lvl5pPr marL="1836964" indent="-465364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307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4387453" y="1785936"/>
            <a:ext cx="15609094" cy="10144127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21"/>
          </p:nvPr>
        </p:nvSpPr>
        <p:spPr>
          <a:xfrm>
            <a:off x="12442031" y="7072311"/>
            <a:ext cx="8514490" cy="567928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22"/>
          </p:nvPr>
        </p:nvSpPr>
        <p:spPr>
          <a:xfrm>
            <a:off x="12192000" y="1250155"/>
            <a:ext cx="8251033" cy="550069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23"/>
          </p:nvPr>
        </p:nvSpPr>
        <p:spPr>
          <a:xfrm>
            <a:off x="-291704" y="1250155"/>
            <a:ext cx="16850321" cy="1123354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4387453" y="357186"/>
            <a:ext cx="15609094" cy="3036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610166" y="3962400"/>
            <a:ext cx="9550401" cy="975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1436" tIns="71436" rIns="71436" bIns="71436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4104" y="13073062"/>
            <a:ext cx="466267" cy="477670"/>
          </a:xfrm>
          <a:prstGeom prst="rect">
            <a:avLst/>
          </a:prstGeom>
          <a:ln w="12700">
            <a:miter lim="400000"/>
          </a:ln>
        </p:spPr>
        <p:txBody>
          <a:bodyPr wrap="none" lIns="71436" tIns="71436" rIns="71436" bIns="71436">
            <a:spAutoFit/>
          </a:bodyPr>
          <a:lstStyle>
            <a:lvl1pPr algn="ctr">
              <a:defRPr sz="2200" spc="0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611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055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500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944686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3891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833686" marR="0" indent="-611186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278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7226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167187" marR="0" indent="-611187" algn="l" defTabSz="821530" rtl="0" latinLnBrk="0">
        <a:lnSpc>
          <a:spcPct val="100000"/>
        </a:lnSpc>
        <a:spcBef>
          <a:spcPts val="5900"/>
        </a:spcBef>
        <a:spcAft>
          <a:spcPts val="0"/>
        </a:spcAft>
        <a:buClrTx/>
        <a:buSzPct val="145000"/>
        <a:buFontTx/>
        <a:buChar char="•"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82153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Rectangle"/>
          <p:cNvSpPr/>
          <p:nvPr/>
        </p:nvSpPr>
        <p:spPr>
          <a:xfrm>
            <a:off x="-87965" y="-493531"/>
            <a:ext cx="24559930" cy="11661425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5" name="6 Best Practices That"/>
          <p:cNvSpPr txBox="1"/>
          <p:nvPr/>
        </p:nvSpPr>
        <p:spPr>
          <a:xfrm>
            <a:off x="5538561" y="4372496"/>
            <a:ext cx="13306909" cy="19293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 algn="ctr">
              <a:defRPr sz="8700" spc="957" baseline="-4597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5 Keys to Embracing Infrequent </a:t>
            </a:r>
          </a:p>
          <a:p>
            <a:r>
              <a:rPr lang="en-CA" dirty="0"/>
              <a:t>Customers or Attenders</a:t>
            </a:r>
          </a:p>
        </p:txBody>
      </p:sp>
      <p:sp>
        <p:nvSpPr>
          <p:cNvPr id="126" name="Oval"/>
          <p:cNvSpPr/>
          <p:nvPr/>
        </p:nvSpPr>
        <p:spPr>
          <a:xfrm>
            <a:off x="2291170" y="-3969969"/>
            <a:ext cx="19801660" cy="19687438"/>
          </a:xfrm>
          <a:prstGeom prst="ellipse">
            <a:avLst/>
          </a:prstGeom>
          <a:ln w="787400">
            <a:solidFill>
              <a:srgbClr val="01A2FF"/>
            </a:solidFill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7" name="Rectangle"/>
          <p:cNvSpPr/>
          <p:nvPr/>
        </p:nvSpPr>
        <p:spPr>
          <a:xfrm>
            <a:off x="55562" y="11121490"/>
            <a:ext cx="24384004" cy="2586573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8" name="CAREY NIEUWHOF"/>
          <p:cNvSpPr txBox="1"/>
          <p:nvPr/>
        </p:nvSpPr>
        <p:spPr>
          <a:xfrm>
            <a:off x="7179704" y="11999393"/>
            <a:ext cx="10135720" cy="10522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900" spc="648">
                <a:solidFill>
                  <a:srgbClr val="1A2136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US" dirty="0"/>
              <a:t>THE LEADER’S CIRCLE</a:t>
            </a:r>
            <a:endParaRPr dirty="0"/>
          </a:p>
        </p:txBody>
      </p:sp>
      <p:pic>
        <p:nvPicPr>
          <p:cNvPr id="129" name="Icon White.png" descr="Icon Whit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1749" y="7938224"/>
            <a:ext cx="1860502" cy="185737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1999483"/>
            <a:ext cx="21035956" cy="50686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Develop Some Empathy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5050676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2787343"/>
            <a:ext cx="21826874" cy="75309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Separate the Mission from the Method</a:t>
            </a:r>
          </a:p>
          <a:p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5773739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55667602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2171789"/>
            <a:ext cx="21826874" cy="87620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Use Technology To Connect More Frequently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7198501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68601546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3402895"/>
            <a:ext cx="21826874" cy="62997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endParaRPr lang="en-CA" dirty="0"/>
          </a:p>
          <a:p>
            <a:r>
              <a:rPr lang="en-CA" dirty="0"/>
              <a:t>Start Measuring Outputs, not Inputs</a:t>
            </a:r>
            <a:br>
              <a:rPr lang="en-CA" dirty="0"/>
            </a:b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7198501"/>
            <a:ext cx="19585720" cy="94539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3818909854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4634002"/>
            <a:ext cx="21826874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Celebrate Wins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6372300"/>
            <a:ext cx="20880679" cy="180495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47890838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"/>
          <p:cNvSpPr/>
          <p:nvPr/>
        </p:nvSpPr>
        <p:spPr>
          <a:xfrm>
            <a:off x="-87965" y="-208411"/>
            <a:ext cx="24559930" cy="11618222"/>
          </a:xfrm>
          <a:prstGeom prst="rect">
            <a:avLst/>
          </a:prstGeom>
          <a:solidFill>
            <a:srgbClr val="1B2134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9" name="5. Play Favorites"/>
          <p:cNvSpPr txBox="1"/>
          <p:nvPr/>
        </p:nvSpPr>
        <p:spPr>
          <a:xfrm>
            <a:off x="2015430" y="4634002"/>
            <a:ext cx="21826874" cy="38375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71436" tIns="71436" rIns="71436" bIns="71436" anchor="ctr">
            <a:spAutoFit/>
          </a:bodyPr>
          <a:lstStyle>
            <a:lvl1pPr>
              <a:defRPr sz="8000" spc="88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rPr lang="en-CA" dirty="0"/>
              <a:t>Celebrate Wins</a:t>
            </a:r>
            <a:br>
              <a:rPr lang="en-CA" dirty="0"/>
            </a:br>
            <a:br>
              <a:rPr lang="en-CA" dirty="0"/>
            </a:br>
            <a:endParaRPr lang="en-CA" dirty="0"/>
          </a:p>
        </p:txBody>
      </p:sp>
      <p:sp>
        <p:nvSpPr>
          <p:cNvPr id="140" name="Rectangle"/>
          <p:cNvSpPr/>
          <p:nvPr/>
        </p:nvSpPr>
        <p:spPr>
          <a:xfrm>
            <a:off x="2015430" y="6372300"/>
            <a:ext cx="20880679" cy="180495"/>
          </a:xfrm>
          <a:prstGeom prst="rect">
            <a:avLst/>
          </a:prstGeom>
          <a:solidFill>
            <a:srgbClr val="3872B9"/>
          </a:solidFill>
          <a:ln w="12700">
            <a:miter lim="400000"/>
          </a:ln>
        </p:spPr>
        <p:txBody>
          <a:bodyPr lIns="71436" tIns="71436" rIns="71436" bIns="71436" anchor="ctr"/>
          <a:lstStyle/>
          <a:p>
            <a:pPr algn="ctr">
              <a:defRPr sz="3000" spc="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41" name="LC_Logo_Horizontal_TransparentBG copy.png" descr="LC_Logo_Horizontal_TransparentBG cop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1730" y="11664129"/>
            <a:ext cx="1807521" cy="1804483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THE LEADER’S CIRCLE"/>
          <p:cNvSpPr txBox="1"/>
          <p:nvPr/>
        </p:nvSpPr>
        <p:spPr>
          <a:xfrm>
            <a:off x="14290129" y="12088532"/>
            <a:ext cx="9552175" cy="9556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71436" tIns="71436" rIns="71436" bIns="71436" anchor="ctr">
            <a:spAutoFit/>
          </a:bodyPr>
          <a:lstStyle>
            <a:lvl1pPr>
              <a:defRPr sz="5300" spc="794">
                <a:solidFill>
                  <a:srgbClr val="1B2134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THE LEADER’S CIRCLE</a:t>
            </a:r>
          </a:p>
        </p:txBody>
      </p:sp>
    </p:spTree>
    <p:extLst>
      <p:ext uri="{BB962C8B-B14F-4D97-AF65-F5344CB8AC3E}">
        <p14:creationId xmlns:p14="http://schemas.microsoft.com/office/powerpoint/2010/main" val="298039890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4D4D4D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6" tIns="71436" rIns="71436" bIns="71436" numCol="1" spcCol="38100" rtlCol="0" anchor="ctr">
        <a:spAutoFit/>
      </a:bodyPr>
      <a:lstStyle>
        <a:defPPr marL="0" marR="0" indent="0" algn="l" defTabSz="82153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1400" b="0" i="0" u="none" strike="noStrike" cap="none" spc="1253" normalizeH="0" baseline="0">
            <a:ln>
              <a:noFill/>
            </a:ln>
            <a:solidFill>
              <a:srgbClr val="4D4D4D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69</Words>
  <Application>Microsoft Macintosh PowerPoint</Application>
  <PresentationFormat>Custom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Helvetica</vt:lpstr>
      <vt:lpstr>Helvetica Light</vt:lpstr>
      <vt:lpstr>Helvetica Neue</vt:lpstr>
      <vt:lpstr>Helvetica Neue Light</vt:lpstr>
      <vt:lpstr>Helvetica Neue Medium</vt:lpstr>
      <vt:lpstr>Helvetica Neue Thin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Tim Beck</cp:lastModifiedBy>
  <cp:revision>11</cp:revision>
  <dcterms:modified xsi:type="dcterms:W3CDTF">2023-10-06T13:47:20Z</dcterms:modified>
</cp:coreProperties>
</file>